
<file path=[Content_Types].xml><?xml version="1.0" encoding="utf-8"?>
<Types xmlns="http://schemas.openxmlformats.org/package/2006/content-types">
  <Default Extension="bin" ContentType="application/vnd.openxmlformats-officedocument.oleObject"/>
  <Default Extension="png" ContentType="image/png"/>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2" r:id="rId1"/>
  </p:sldMasterIdLst>
  <p:notesMasterIdLst>
    <p:notesMasterId r:id="rId31"/>
  </p:notesMasterIdLst>
  <p:sldIdLst>
    <p:sldId id="256" r:id="rId2"/>
    <p:sldId id="280" r:id="rId3"/>
    <p:sldId id="289" r:id="rId4"/>
    <p:sldId id="290" r:id="rId5"/>
    <p:sldId id="291" r:id="rId6"/>
    <p:sldId id="292" r:id="rId7"/>
    <p:sldId id="277" r:id="rId8"/>
    <p:sldId id="278" r:id="rId9"/>
    <p:sldId id="279" r:id="rId10"/>
    <p:sldId id="258" r:id="rId11"/>
    <p:sldId id="259" r:id="rId12"/>
    <p:sldId id="261" r:id="rId13"/>
    <p:sldId id="282" r:id="rId14"/>
    <p:sldId id="283" r:id="rId15"/>
    <p:sldId id="293" r:id="rId16"/>
    <p:sldId id="263" r:id="rId17"/>
    <p:sldId id="265" r:id="rId18"/>
    <p:sldId id="266" r:id="rId19"/>
    <p:sldId id="267" r:id="rId20"/>
    <p:sldId id="268" r:id="rId21"/>
    <p:sldId id="269" r:id="rId22"/>
    <p:sldId id="270" r:id="rId23"/>
    <p:sldId id="272" r:id="rId24"/>
    <p:sldId id="271" r:id="rId25"/>
    <p:sldId id="273" r:id="rId26"/>
    <p:sldId id="274" r:id="rId27"/>
    <p:sldId id="275" r:id="rId28"/>
    <p:sldId id="294" r:id="rId29"/>
    <p:sldId id="295" r:id="rId3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142" autoAdjust="0"/>
    <p:restoredTop sz="90762" autoAdjust="0"/>
  </p:normalViewPr>
  <p:slideViewPr>
    <p:cSldViewPr snapToObjects="1">
      <p:cViewPr varScale="1">
        <p:scale>
          <a:sx n="79" d="100"/>
          <a:sy n="79" d="100"/>
        </p:scale>
        <p:origin x="1392" y="90"/>
      </p:cViewPr>
      <p:guideLst>
        <p:guide orient="horz" pos="2160"/>
        <p:guide pos="2880"/>
      </p:guideLst>
    </p:cSldViewPr>
  </p:slideViewPr>
  <p:notesTextViewPr>
    <p:cViewPr>
      <p:scale>
        <a:sx n="100" d="100"/>
        <a:sy n="100" d="100"/>
      </p:scale>
      <p:origin x="0" y="0"/>
    </p:cViewPr>
  </p:notesTextViewPr>
  <p:sorterViewPr>
    <p:cViewPr>
      <p:scale>
        <a:sx n="70" d="100"/>
        <a:sy n="70" d="100"/>
      </p:scale>
      <p:origin x="0" y="0"/>
    </p:cViewPr>
  </p:sorterViewPr>
  <p:notesViewPr>
    <p:cSldViewPr snapToObjects="1">
      <p:cViewPr>
        <p:scale>
          <a:sx n="80" d="100"/>
          <a:sy n="80" d="100"/>
        </p:scale>
        <p:origin x="2958" y="-67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1102A82-AB1B-45FD-9649-300AC3CB61DB}" type="doc">
      <dgm:prSet loTypeId="urn:microsoft.com/office/officeart/2005/8/layout/arrow2" loCatId="process" qsTypeId="urn:microsoft.com/office/officeart/2005/8/quickstyle/simple1" qsCatId="simple" csTypeId="urn:microsoft.com/office/officeart/2005/8/colors/accent1_2" csCatId="accent1" phldr="1"/>
      <dgm:spPr/>
    </dgm:pt>
    <dgm:pt modelId="{FCE3051A-55B4-49B3-BB96-6618C8BC5F94}">
      <dgm:prSet phldrT="[Text]"/>
      <dgm:spPr/>
      <dgm:t>
        <a:bodyPr/>
        <a:lstStyle/>
        <a:p>
          <a:r>
            <a:rPr lang="en-US" dirty="0" smtClean="0"/>
            <a:t>?</a:t>
          </a:r>
          <a:endParaRPr lang="en-US" dirty="0"/>
        </a:p>
      </dgm:t>
    </dgm:pt>
    <dgm:pt modelId="{98EE0CDF-3FD5-429E-B9A6-B67C00F5DD66}" type="parTrans" cxnId="{06D404A8-F856-445B-ACFF-09E347AC4594}">
      <dgm:prSet/>
      <dgm:spPr/>
      <dgm:t>
        <a:bodyPr/>
        <a:lstStyle/>
        <a:p>
          <a:endParaRPr lang="en-US"/>
        </a:p>
      </dgm:t>
    </dgm:pt>
    <dgm:pt modelId="{D41A0936-E463-4788-AC2E-798F294D4F6C}" type="sibTrans" cxnId="{06D404A8-F856-445B-ACFF-09E347AC4594}">
      <dgm:prSet/>
      <dgm:spPr/>
      <dgm:t>
        <a:bodyPr/>
        <a:lstStyle/>
        <a:p>
          <a:endParaRPr lang="en-US"/>
        </a:p>
      </dgm:t>
    </dgm:pt>
    <dgm:pt modelId="{CA1938FF-DBE8-4588-B28D-D331ACA73F4B}">
      <dgm:prSet phldrT="[Text]"/>
      <dgm:spPr/>
      <dgm:t>
        <a:bodyPr/>
        <a:lstStyle/>
        <a:p>
          <a:r>
            <a:rPr lang="en-US" dirty="0" smtClean="0"/>
            <a:t>?</a:t>
          </a:r>
          <a:endParaRPr lang="en-US" dirty="0"/>
        </a:p>
      </dgm:t>
    </dgm:pt>
    <dgm:pt modelId="{03582228-1EA0-4709-98B6-BDA318801142}" type="parTrans" cxnId="{B1B1171D-E8DF-4A6C-BB72-E852426C2211}">
      <dgm:prSet/>
      <dgm:spPr/>
      <dgm:t>
        <a:bodyPr/>
        <a:lstStyle/>
        <a:p>
          <a:endParaRPr lang="en-US"/>
        </a:p>
      </dgm:t>
    </dgm:pt>
    <dgm:pt modelId="{61E2A753-F6BF-4869-8179-54A4132032F1}" type="sibTrans" cxnId="{B1B1171D-E8DF-4A6C-BB72-E852426C2211}">
      <dgm:prSet/>
      <dgm:spPr/>
      <dgm:t>
        <a:bodyPr/>
        <a:lstStyle/>
        <a:p>
          <a:endParaRPr lang="en-US"/>
        </a:p>
      </dgm:t>
    </dgm:pt>
    <dgm:pt modelId="{6BEDE879-7165-482D-84C8-7A6F87D0FD9B}">
      <dgm:prSet phldrT="[Text]"/>
      <dgm:spPr/>
      <dgm:t>
        <a:bodyPr/>
        <a:lstStyle/>
        <a:p>
          <a:r>
            <a:rPr lang="en-US" dirty="0" smtClean="0"/>
            <a:t>?</a:t>
          </a:r>
          <a:endParaRPr lang="en-US" dirty="0"/>
        </a:p>
      </dgm:t>
    </dgm:pt>
    <dgm:pt modelId="{03A4AC0D-0C9C-4239-A418-0FF288FFFF63}" type="parTrans" cxnId="{4F14898E-7742-426B-AEF3-478A1FDB2B80}">
      <dgm:prSet/>
      <dgm:spPr/>
      <dgm:t>
        <a:bodyPr/>
        <a:lstStyle/>
        <a:p>
          <a:endParaRPr lang="en-US"/>
        </a:p>
      </dgm:t>
    </dgm:pt>
    <dgm:pt modelId="{69F17E41-D96C-4D59-9685-6B5DAAA54CA4}" type="sibTrans" cxnId="{4F14898E-7742-426B-AEF3-478A1FDB2B80}">
      <dgm:prSet/>
      <dgm:spPr/>
      <dgm:t>
        <a:bodyPr/>
        <a:lstStyle/>
        <a:p>
          <a:endParaRPr lang="en-US"/>
        </a:p>
      </dgm:t>
    </dgm:pt>
    <dgm:pt modelId="{1224D6B0-A4B6-4B49-AB09-3DB13492D286}" type="pres">
      <dgm:prSet presAssocID="{F1102A82-AB1B-45FD-9649-300AC3CB61DB}" presName="arrowDiagram" presStyleCnt="0">
        <dgm:presLayoutVars>
          <dgm:chMax val="5"/>
          <dgm:dir/>
          <dgm:resizeHandles val="exact"/>
        </dgm:presLayoutVars>
      </dgm:prSet>
      <dgm:spPr/>
    </dgm:pt>
    <dgm:pt modelId="{87060CFB-1683-4FD8-8B64-2F7316C2C746}" type="pres">
      <dgm:prSet presAssocID="{F1102A82-AB1B-45FD-9649-300AC3CB61DB}" presName="arrow" presStyleLbl="bgShp" presStyleIdx="0" presStyleCnt="1" custScaleX="81250" custScaleY="81736" custLinFactNeighborX="-18772" custLinFactNeighborY="434"/>
      <dgm:spPr>
        <a:solidFill>
          <a:schemeClr val="accent3">
            <a:lumMod val="75000"/>
          </a:schemeClr>
        </a:solidFill>
      </dgm:spPr>
    </dgm:pt>
    <dgm:pt modelId="{CBE31D09-BB9B-46FF-9F7F-0A2154AEDF2A}" type="pres">
      <dgm:prSet presAssocID="{F1102A82-AB1B-45FD-9649-300AC3CB61DB}" presName="arrowDiagram3" presStyleCnt="0"/>
      <dgm:spPr/>
    </dgm:pt>
    <dgm:pt modelId="{523D9218-CBE6-49E2-ACC3-4662FB6022FA}" type="pres">
      <dgm:prSet presAssocID="{FCE3051A-55B4-49B3-BB96-6618C8BC5F94}" presName="bullet3a" presStyleLbl="node1" presStyleIdx="0" presStyleCnt="3"/>
      <dgm:spPr/>
    </dgm:pt>
    <dgm:pt modelId="{7C7DA077-E412-47F5-BD6A-EBCE26DF3715}" type="pres">
      <dgm:prSet presAssocID="{FCE3051A-55B4-49B3-BB96-6618C8BC5F94}" presName="textBox3a" presStyleLbl="revTx" presStyleIdx="0" presStyleCnt="3" custLinFactNeighborX="-15472" custLinFactNeighborY="6226">
        <dgm:presLayoutVars>
          <dgm:bulletEnabled val="1"/>
        </dgm:presLayoutVars>
      </dgm:prSet>
      <dgm:spPr/>
      <dgm:t>
        <a:bodyPr/>
        <a:lstStyle/>
        <a:p>
          <a:endParaRPr lang="en-US"/>
        </a:p>
      </dgm:t>
    </dgm:pt>
    <dgm:pt modelId="{260CE2E4-DED2-40C8-B77D-DF5303AAA50B}" type="pres">
      <dgm:prSet presAssocID="{CA1938FF-DBE8-4588-B28D-D331ACA73F4B}" presName="bullet3b" presStyleLbl="node1" presStyleIdx="1" presStyleCnt="3"/>
      <dgm:spPr/>
    </dgm:pt>
    <dgm:pt modelId="{C342DA9D-DD5D-4EB2-BF9B-7C667C141C04}" type="pres">
      <dgm:prSet presAssocID="{CA1938FF-DBE8-4588-B28D-D331ACA73F4B}" presName="textBox3b" presStyleLbl="revTx" presStyleIdx="1" presStyleCnt="3" custScaleY="91802">
        <dgm:presLayoutVars>
          <dgm:bulletEnabled val="1"/>
        </dgm:presLayoutVars>
      </dgm:prSet>
      <dgm:spPr/>
      <dgm:t>
        <a:bodyPr/>
        <a:lstStyle/>
        <a:p>
          <a:endParaRPr lang="en-US"/>
        </a:p>
      </dgm:t>
    </dgm:pt>
    <dgm:pt modelId="{88E64E4C-1FA4-459A-8DEE-DAE388716CA3}" type="pres">
      <dgm:prSet presAssocID="{6BEDE879-7165-482D-84C8-7A6F87D0FD9B}" presName="bullet3c" presStyleLbl="node1" presStyleIdx="2" presStyleCnt="3"/>
      <dgm:spPr/>
    </dgm:pt>
    <dgm:pt modelId="{222443DA-29A9-4734-A314-7C8B8728F901}" type="pres">
      <dgm:prSet presAssocID="{6BEDE879-7165-482D-84C8-7A6F87D0FD9B}" presName="textBox3c" presStyleLbl="revTx" presStyleIdx="2" presStyleCnt="3" custScaleY="59722" custLinFactNeighborX="-21097" custLinFactNeighborY="-7094">
        <dgm:presLayoutVars>
          <dgm:bulletEnabled val="1"/>
        </dgm:presLayoutVars>
      </dgm:prSet>
      <dgm:spPr/>
      <dgm:t>
        <a:bodyPr/>
        <a:lstStyle/>
        <a:p>
          <a:endParaRPr lang="en-US"/>
        </a:p>
      </dgm:t>
    </dgm:pt>
  </dgm:ptLst>
  <dgm:cxnLst>
    <dgm:cxn modelId="{4F14898E-7742-426B-AEF3-478A1FDB2B80}" srcId="{F1102A82-AB1B-45FD-9649-300AC3CB61DB}" destId="{6BEDE879-7165-482D-84C8-7A6F87D0FD9B}" srcOrd="2" destOrd="0" parTransId="{03A4AC0D-0C9C-4239-A418-0FF288FFFF63}" sibTransId="{69F17E41-D96C-4D59-9685-6B5DAAA54CA4}"/>
    <dgm:cxn modelId="{06D404A8-F856-445B-ACFF-09E347AC4594}" srcId="{F1102A82-AB1B-45FD-9649-300AC3CB61DB}" destId="{FCE3051A-55B4-49B3-BB96-6618C8BC5F94}" srcOrd="0" destOrd="0" parTransId="{98EE0CDF-3FD5-429E-B9A6-B67C00F5DD66}" sibTransId="{D41A0936-E463-4788-AC2E-798F294D4F6C}"/>
    <dgm:cxn modelId="{3E5C96D8-F40C-4789-A1B7-0763A9A8E42A}" type="presOf" srcId="{F1102A82-AB1B-45FD-9649-300AC3CB61DB}" destId="{1224D6B0-A4B6-4B49-AB09-3DB13492D286}" srcOrd="0" destOrd="0" presId="urn:microsoft.com/office/officeart/2005/8/layout/arrow2"/>
    <dgm:cxn modelId="{B1B1171D-E8DF-4A6C-BB72-E852426C2211}" srcId="{F1102A82-AB1B-45FD-9649-300AC3CB61DB}" destId="{CA1938FF-DBE8-4588-B28D-D331ACA73F4B}" srcOrd="1" destOrd="0" parTransId="{03582228-1EA0-4709-98B6-BDA318801142}" sibTransId="{61E2A753-F6BF-4869-8179-54A4132032F1}"/>
    <dgm:cxn modelId="{BC81C7B4-10A3-4459-82F9-E8009C3E4675}" type="presOf" srcId="{CA1938FF-DBE8-4588-B28D-D331ACA73F4B}" destId="{C342DA9D-DD5D-4EB2-BF9B-7C667C141C04}" srcOrd="0" destOrd="0" presId="urn:microsoft.com/office/officeart/2005/8/layout/arrow2"/>
    <dgm:cxn modelId="{44B3050D-150D-4945-ABC3-A4918D107AED}" type="presOf" srcId="{FCE3051A-55B4-49B3-BB96-6618C8BC5F94}" destId="{7C7DA077-E412-47F5-BD6A-EBCE26DF3715}" srcOrd="0" destOrd="0" presId="urn:microsoft.com/office/officeart/2005/8/layout/arrow2"/>
    <dgm:cxn modelId="{1A12A966-E87B-4C6D-8193-D40E3C95D2C0}" type="presOf" srcId="{6BEDE879-7165-482D-84C8-7A6F87D0FD9B}" destId="{222443DA-29A9-4734-A314-7C8B8728F901}" srcOrd="0" destOrd="0" presId="urn:microsoft.com/office/officeart/2005/8/layout/arrow2"/>
    <dgm:cxn modelId="{8CAAF731-C8B7-468F-9FDF-1C44D7514E91}" type="presParOf" srcId="{1224D6B0-A4B6-4B49-AB09-3DB13492D286}" destId="{87060CFB-1683-4FD8-8B64-2F7316C2C746}" srcOrd="0" destOrd="0" presId="urn:microsoft.com/office/officeart/2005/8/layout/arrow2"/>
    <dgm:cxn modelId="{957CBA65-F904-436C-8ACB-5C09B276662C}" type="presParOf" srcId="{1224D6B0-A4B6-4B49-AB09-3DB13492D286}" destId="{CBE31D09-BB9B-46FF-9F7F-0A2154AEDF2A}" srcOrd="1" destOrd="0" presId="urn:microsoft.com/office/officeart/2005/8/layout/arrow2"/>
    <dgm:cxn modelId="{59F7DABB-EAC1-4597-ADB7-3B6E662E2BF2}" type="presParOf" srcId="{CBE31D09-BB9B-46FF-9F7F-0A2154AEDF2A}" destId="{523D9218-CBE6-49E2-ACC3-4662FB6022FA}" srcOrd="0" destOrd="0" presId="urn:microsoft.com/office/officeart/2005/8/layout/arrow2"/>
    <dgm:cxn modelId="{E20D1966-019D-4917-AD95-E95ED3B79500}" type="presParOf" srcId="{CBE31D09-BB9B-46FF-9F7F-0A2154AEDF2A}" destId="{7C7DA077-E412-47F5-BD6A-EBCE26DF3715}" srcOrd="1" destOrd="0" presId="urn:microsoft.com/office/officeart/2005/8/layout/arrow2"/>
    <dgm:cxn modelId="{D88AA7D4-73AE-4532-A69A-B4A8203DA52A}" type="presParOf" srcId="{CBE31D09-BB9B-46FF-9F7F-0A2154AEDF2A}" destId="{260CE2E4-DED2-40C8-B77D-DF5303AAA50B}" srcOrd="2" destOrd="0" presId="urn:microsoft.com/office/officeart/2005/8/layout/arrow2"/>
    <dgm:cxn modelId="{A36ED45A-44B0-4F26-9991-85440BBA925D}" type="presParOf" srcId="{CBE31D09-BB9B-46FF-9F7F-0A2154AEDF2A}" destId="{C342DA9D-DD5D-4EB2-BF9B-7C667C141C04}" srcOrd="3" destOrd="0" presId="urn:microsoft.com/office/officeart/2005/8/layout/arrow2"/>
    <dgm:cxn modelId="{C25E28F8-B892-433E-8EDA-7966D4A3396C}" type="presParOf" srcId="{CBE31D09-BB9B-46FF-9F7F-0A2154AEDF2A}" destId="{88E64E4C-1FA4-459A-8DEE-DAE388716CA3}" srcOrd="4" destOrd="0" presId="urn:microsoft.com/office/officeart/2005/8/layout/arrow2"/>
    <dgm:cxn modelId="{136A04AD-1070-4A24-B203-08F296C288DE}" type="presParOf" srcId="{CBE31D09-BB9B-46FF-9F7F-0A2154AEDF2A}" destId="{222443DA-29A9-4734-A314-7C8B8728F901}" srcOrd="5" destOrd="0" presId="urn:microsoft.com/office/officeart/2005/8/layout/arrow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060CFB-1683-4FD8-8B64-2F7316C2C746}">
      <dsp:nvSpPr>
        <dsp:cNvPr id="0" name=""/>
        <dsp:cNvSpPr/>
      </dsp:nvSpPr>
      <dsp:spPr>
        <a:xfrm>
          <a:off x="0" y="228599"/>
          <a:ext cx="5943600" cy="3736969"/>
        </a:xfrm>
        <a:prstGeom prst="swooshArrow">
          <a:avLst>
            <a:gd name="adj1" fmla="val 25000"/>
            <a:gd name="adj2" fmla="val 25000"/>
          </a:avLst>
        </a:prstGeom>
        <a:solidFill>
          <a:schemeClr val="accent3">
            <a:lumMod val="75000"/>
          </a:schemeClr>
        </a:solidFill>
        <a:ln>
          <a:noFill/>
        </a:ln>
        <a:effectLst/>
      </dsp:spPr>
      <dsp:style>
        <a:lnRef idx="0">
          <a:scrgbClr r="0" g="0" b="0"/>
        </a:lnRef>
        <a:fillRef idx="1">
          <a:scrgbClr r="0" g="0" b="0"/>
        </a:fillRef>
        <a:effectRef idx="0">
          <a:scrgbClr r="0" g="0" b="0"/>
        </a:effectRef>
        <a:fontRef idx="minor"/>
      </dsp:style>
    </dsp:sp>
    <dsp:sp modelId="{523D9218-CBE6-49E2-ACC3-4662FB6022FA}">
      <dsp:nvSpPr>
        <dsp:cNvPr id="0" name=""/>
        <dsp:cNvSpPr/>
      </dsp:nvSpPr>
      <dsp:spPr>
        <a:xfrm>
          <a:off x="1616417" y="2946836"/>
          <a:ext cx="190195" cy="190195"/>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7C7DA077-E412-47F5-BD6A-EBCE26DF3715}">
      <dsp:nvSpPr>
        <dsp:cNvPr id="0" name=""/>
        <dsp:cNvSpPr/>
      </dsp:nvSpPr>
      <dsp:spPr>
        <a:xfrm>
          <a:off x="1447804" y="3124199"/>
          <a:ext cx="1704441" cy="1321308"/>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00780" tIns="0" rIns="0" bIns="0" numCol="1" spcCol="1270" anchor="t" anchorCtr="0">
          <a:noAutofit/>
        </a:bodyPr>
        <a:lstStyle/>
        <a:p>
          <a:pPr lvl="0" algn="l" defTabSz="2889250">
            <a:lnSpc>
              <a:spcPct val="90000"/>
            </a:lnSpc>
            <a:spcBef>
              <a:spcPct val="0"/>
            </a:spcBef>
            <a:spcAft>
              <a:spcPct val="35000"/>
            </a:spcAft>
          </a:pPr>
          <a:r>
            <a:rPr lang="en-US" sz="6500" kern="1200" dirty="0" smtClean="0"/>
            <a:t>?</a:t>
          </a:r>
          <a:endParaRPr lang="en-US" sz="6500" kern="1200" dirty="0"/>
        </a:p>
      </dsp:txBody>
      <dsp:txXfrm>
        <a:off x="1447804" y="3124199"/>
        <a:ext cx="1704441" cy="1321308"/>
      </dsp:txXfrm>
    </dsp:sp>
    <dsp:sp modelId="{260CE2E4-DED2-40C8-B77D-DF5303AAA50B}">
      <dsp:nvSpPr>
        <dsp:cNvPr id="0" name=""/>
        <dsp:cNvSpPr/>
      </dsp:nvSpPr>
      <dsp:spPr>
        <a:xfrm>
          <a:off x="3295256" y="1704167"/>
          <a:ext cx="343814" cy="343814"/>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C342DA9D-DD5D-4EB2-BF9B-7C667C141C04}">
      <dsp:nvSpPr>
        <dsp:cNvPr id="0" name=""/>
        <dsp:cNvSpPr/>
      </dsp:nvSpPr>
      <dsp:spPr>
        <a:xfrm>
          <a:off x="3467163" y="1978023"/>
          <a:ext cx="1755648" cy="228326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82180" tIns="0" rIns="0" bIns="0" numCol="1" spcCol="1270" anchor="t" anchorCtr="0">
          <a:noAutofit/>
        </a:bodyPr>
        <a:lstStyle/>
        <a:p>
          <a:pPr lvl="0" algn="l" defTabSz="2889250">
            <a:lnSpc>
              <a:spcPct val="90000"/>
            </a:lnSpc>
            <a:spcBef>
              <a:spcPct val="0"/>
            </a:spcBef>
            <a:spcAft>
              <a:spcPct val="35000"/>
            </a:spcAft>
          </a:pPr>
          <a:r>
            <a:rPr lang="en-US" sz="6500" kern="1200" dirty="0" smtClean="0"/>
            <a:t>?</a:t>
          </a:r>
          <a:endParaRPr lang="en-US" sz="6500" kern="1200" dirty="0"/>
        </a:p>
      </dsp:txBody>
      <dsp:txXfrm>
        <a:off x="3467163" y="1978023"/>
        <a:ext cx="1755648" cy="2283269"/>
      </dsp:txXfrm>
    </dsp:sp>
    <dsp:sp modelId="{88E64E4C-1FA4-459A-8DEE-DAE388716CA3}">
      <dsp:nvSpPr>
        <dsp:cNvPr id="0" name=""/>
        <dsp:cNvSpPr/>
      </dsp:nvSpPr>
      <dsp:spPr>
        <a:xfrm>
          <a:off x="5314251" y="947958"/>
          <a:ext cx="475488" cy="475488"/>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22443DA-29A9-4734-A314-7C8B8728F901}">
      <dsp:nvSpPr>
        <dsp:cNvPr id="0" name=""/>
        <dsp:cNvSpPr/>
      </dsp:nvSpPr>
      <dsp:spPr>
        <a:xfrm>
          <a:off x="5181606" y="1600212"/>
          <a:ext cx="1755648" cy="18976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51951" tIns="0" rIns="0" bIns="0" numCol="1" spcCol="1270" anchor="t" anchorCtr="0">
          <a:noAutofit/>
        </a:bodyPr>
        <a:lstStyle/>
        <a:p>
          <a:pPr lvl="0" algn="l" defTabSz="2889250">
            <a:lnSpc>
              <a:spcPct val="90000"/>
            </a:lnSpc>
            <a:spcBef>
              <a:spcPct val="0"/>
            </a:spcBef>
            <a:spcAft>
              <a:spcPct val="35000"/>
            </a:spcAft>
          </a:pPr>
          <a:r>
            <a:rPr lang="en-US" sz="6500" kern="1200" dirty="0" smtClean="0"/>
            <a:t>?</a:t>
          </a:r>
          <a:endParaRPr lang="en-US" sz="6500" kern="1200" dirty="0"/>
        </a:p>
      </dsp:txBody>
      <dsp:txXfrm>
        <a:off x="5181606" y="1600212"/>
        <a:ext cx="1755648" cy="1897690"/>
      </dsp:txXfrm>
    </dsp:sp>
  </dsp:spTree>
</dsp:drawing>
</file>

<file path=ppt/diagrams/layout1.xml><?xml version="1.0" encoding="utf-8"?>
<dgm:layoutDef xmlns:dgm="http://schemas.openxmlformats.org/drawingml/2006/diagram" xmlns:a="http://schemas.openxmlformats.org/drawingml/2006/main" uniqueId="urn:microsoft.com/office/officeart/2005/8/layout/arrow2">
  <dgm:title val=""/>
  <dgm:desc val=""/>
  <dgm:catLst>
    <dgm:cat type="process" pri="2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arrowDiagram">
    <dgm:varLst>
      <dgm:chMax val="5"/>
      <dgm:dir/>
      <dgm:resizeHandles val="exact"/>
    </dgm:varLst>
    <dgm:alg type="composite">
      <dgm:param type="ar" val="1.6"/>
    </dgm:alg>
    <dgm:shape xmlns:r="http://schemas.openxmlformats.org/officeDocument/2006/relationships" r:blip="">
      <dgm:adjLst/>
    </dgm:shape>
    <dgm:presOf/>
    <dgm:constrLst>
      <dgm:constr type="l" for="ch" forName="arrow"/>
      <dgm:constr type="t" for="ch" forName="arrow"/>
      <dgm:constr type="w" for="ch" forName="arrow" refType="w"/>
      <dgm:constr type="h" for="ch" forName="arrow" refType="h"/>
      <dgm:constr type="ctrX" for="ch" forName="arrowDiagram1" refType="w" fact="0.5"/>
      <dgm:constr type="ctrY" for="ch" forName="arrowDiagram1" refType="h" fact="0.5"/>
      <dgm:constr type="w" for="ch" forName="arrowDiagram1" refType="w"/>
      <dgm:constr type="h" for="ch" forName="arrowDiagram1" refType="h"/>
      <dgm:constr type="ctrX" for="ch" forName="arrowDiagram2" refType="w" fact="0.5"/>
      <dgm:constr type="ctrY" for="ch" forName="arrowDiagram2" refType="h" fact="0.5"/>
      <dgm:constr type="w" for="ch" forName="arrowDiagram2" refType="w"/>
      <dgm:constr type="h" for="ch" forName="arrowDiagram2" refType="h"/>
      <dgm:constr type="ctrX" for="ch" forName="arrowDiagram3" refType="w" fact="0.5"/>
      <dgm:constr type="ctrY" for="ch" forName="arrowDiagram3" refType="h" fact="0.5"/>
      <dgm:constr type="w" for="ch" forName="arrowDiagram3" refType="w"/>
      <dgm:constr type="h" for="ch" forName="arrowDiagram3" refType="h"/>
      <dgm:constr type="ctrX" for="ch" forName="arrowDiagram4" refType="w" fact="0.5"/>
      <dgm:constr type="ctrY" for="ch" forName="arrowDiagram4" refType="h" fact="0.5"/>
      <dgm:constr type="w" for="ch" forName="arrowDiagram4" refType="w"/>
      <dgm:constr type="h" for="ch" forName="arrowDiagram4" refType="h"/>
      <dgm:constr type="ctrX" for="ch" forName="arrowDiagram5" refType="w" fact="0.5"/>
      <dgm:constr type="ctrY" for="ch" forName="arrowDiagram5" refType="h" fact="0.5"/>
      <dgm:constr type="w" for="ch" forName="arrowDiagram5" refType="w"/>
      <dgm:constr type="h" for="ch" forName="arrowDiagram5" refType="h"/>
    </dgm:constrLst>
    <dgm:ruleLst/>
    <dgm:choose name="Name0">
      <dgm:if name="Name1" axis="ch" ptType="node" func="cnt" op="gte" val="1">
        <dgm:layoutNode name="arrow" styleLbl="bgShp">
          <dgm:alg type="sp"/>
          <dgm:shape xmlns:r="http://schemas.openxmlformats.org/officeDocument/2006/relationships" type="swooshArrow" r:blip="">
            <dgm:adjLst>
              <dgm:adj idx="2" val="0.25"/>
            </dgm:adjLst>
          </dgm:shape>
          <dgm:presOf/>
          <dgm:constrLst/>
          <dgm:ruleLst/>
        </dgm:layoutNode>
        <dgm:choose name="Name2">
          <dgm:if name="Name3" axis="ch" ptType="node" func="cnt" op="lt" val="1"/>
          <dgm:if name="Name4" axis="ch" ptType="node" func="cnt" op="equ" val="1">
            <dgm:layoutNode name="arrowDiagram1">
              <dgm:varLst>
                <dgm:bulletEnabled val="1"/>
              </dgm:varLst>
              <dgm:alg type="composite">
                <dgm:param type="vertAlign" val="none"/>
                <dgm:param type="horzAlign" val="none"/>
              </dgm:alg>
              <dgm:shape xmlns:r="http://schemas.openxmlformats.org/officeDocument/2006/relationships" r:blip="">
                <dgm:adjLst/>
              </dgm:shape>
              <dgm:presOf/>
              <dgm:constrLst>
                <dgm:constr type="ctrX" for="ch" forName="bullet1" refType="w" fact="0.8"/>
                <dgm:constr type="ctrY" for="ch" forName="bullet1" refType="h" fact="0.262"/>
                <dgm:constr type="w" for="ch" forName="bullet1" refType="w" fact="0.074"/>
                <dgm:constr type="h" for="ch" forName="bullet1" refType="w" refFor="ch" refForName="bullet1"/>
                <dgm:constr type="r" for="ch" forName="textBox1" refType="ctrX" refFor="ch" refForName="bullet1"/>
                <dgm:constr type="t" for="ch" forName="textBox1" refType="ctrY" refFor="ch" refForName="bullet1"/>
                <dgm:constr type="w" for="ch" forName="textBox1" refType="w" fact="0.4"/>
                <dgm:constr type="h" for="ch" forName="textBox1" refType="h" fact="0.738"/>
                <dgm:constr type="userA" refType="h" refFor="ch" refForName="bullet1" fact="0.53"/>
                <dgm:constr type="rMarg" for="ch" forName="textBox1" refType="userA" fact="2.834"/>
                <dgm:constr type="primFontSz" for="ch" ptType="node" op="equ" val="65"/>
              </dgm:constrLst>
              <dgm:ruleLst/>
              <dgm:forEach name="Name5" axis="ch" ptType="node" cnt="1">
                <dgm:layoutNode name="bullet1" styleLbl="node1">
                  <dgm:alg type="sp"/>
                  <dgm:shape xmlns:r="http://schemas.openxmlformats.org/officeDocument/2006/relationships" type="ellipse" r:blip="">
                    <dgm:adjLst/>
                  </dgm:shape>
                  <dgm:presOf/>
                  <dgm:constrLst/>
                  <dgm:ruleLst/>
                </dgm:layoutNode>
                <dgm:layoutNode name="textBox1" styleLbl="revTx">
                  <dgm:varLst>
                    <dgm:bulletEnabled val="1"/>
                  </dgm:varLst>
                  <dgm:alg type="tx">
                    <dgm:param type="txAnchorVert" val="t"/>
                    <dgm:param type="parTxLTRAlign" val="r"/>
                    <dgm:param type="parTxRTLAlign" val="r"/>
                  </dgm:alg>
                  <dgm:shape xmlns:r="http://schemas.openxmlformats.org/officeDocument/2006/relationships" type="round2DiagRect" r:blip="">
                    <dgm:adjLst/>
                  </dgm:shape>
                  <dgm:presOf axis="desOrSelf" ptType="node"/>
                  <dgm:constrLst>
                    <dgm:constr type="lMarg"/>
                    <dgm:constr type="tMarg"/>
                    <dgm:constr type="bMarg"/>
                  </dgm:constrLst>
                  <dgm:ruleLst>
                    <dgm:rule type="primFontSz" val="5" fact="NaN" max="NaN"/>
                  </dgm:ruleLst>
                </dgm:layoutNode>
              </dgm:forEach>
            </dgm:layoutNode>
          </dgm:if>
          <dgm:if name="Name6" axis="ch" ptType="node" func="cnt" op="equ" val="2">
            <dgm:layoutNode name="arrowDiagram2">
              <dgm:alg type="composite">
                <dgm:param type="vertAlign" val="none"/>
                <dgm:param type="horzAlign" val="none"/>
              </dgm:alg>
              <dgm:shape xmlns:r="http://schemas.openxmlformats.org/officeDocument/2006/relationships" r:blip="">
                <dgm:adjLst/>
              </dgm:shape>
              <dgm:presOf/>
              <dgm:choose name="Name7">
                <dgm:if name="Name8" func="var" arg="dir" op="equ" val="norm">
                  <dgm:constrLst>
                    <dgm:constr type="ctrX" for="ch" forName="bullet2a" refType="w" fact="0.25"/>
                    <dgm:constr type="ctrY" for="ch" forName="bullet2a" refType="h" fact="0.573"/>
                    <dgm:constr type="w" for="ch" forName="bullet2a" refType="w" fact="0.035"/>
                    <dgm:constr type="h" for="ch" forName="bullet2a" refType="w" refFor="ch" refForName="bullet2a"/>
                    <dgm:constr type="l" for="ch" forName="textBox2a" refType="ctrX" refFor="ch" refForName="bullet2a"/>
                    <dgm:constr type="t" for="ch" forName="textBox2a" refType="ctrY" refFor="ch" refForName="bullet2a"/>
                    <dgm:constr type="w" for="ch" forName="textBox2a" refType="w" fact="0.325"/>
                    <dgm:constr type="h" for="ch" forName="textBox2a" refType="h" fact="0.427"/>
                    <dgm:constr type="userA" refType="h" refFor="ch" refForName="bullet2a" fact="0.53"/>
                    <dgm:constr type="l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l" for="ch" forName="textBox2b" refType="ctrX" refFor="ch" refForName="bullet2b"/>
                    <dgm:constr type="t" for="ch" forName="textBox2b" refType="ctrY" refFor="ch" refForName="bullet2b"/>
                    <dgm:constr type="w" for="ch" forName="textBox2b" refType="w" fact="0.325"/>
                    <dgm:constr type="h" for="ch" forName="textBox2b" refType="h" fact="0.662"/>
                    <dgm:constr type="userB" refType="h" refFor="ch" refForName="bullet2b" fact="0.53"/>
                    <dgm:constr type="lMarg" for="ch" forName="textBox2b" refType="userB" fact="2.834"/>
                    <dgm:constr type="primFontSz" for="ch" ptType="node" op="equ" val="65"/>
                  </dgm:constrLst>
                </dgm:if>
                <dgm:else name="Name9">
                  <dgm:constrLst>
                    <dgm:constr type="ctrX" for="ch" forName="bullet2a" refType="w" fact="0.25"/>
                    <dgm:constr type="ctrY" for="ch" forName="bullet2a" refType="h" fact="0.573"/>
                    <dgm:constr type="w" for="ch" forName="bullet2a" refType="w" fact="0.035"/>
                    <dgm:constr type="h" for="ch" forName="bullet2a" refType="w" refFor="ch" refForName="bullet2a"/>
                    <dgm:constr type="r" for="ch" forName="textBox2a" refType="ctrX" refFor="ch" refForName="bullet2a"/>
                    <dgm:constr type="b" for="ch" forName="textBox2a" refType="ctrY" refFor="ch" refForName="bullet2a"/>
                    <dgm:constr type="w" for="ch" forName="textBox2a" refType="w" fact="0.25"/>
                    <dgm:constr type="h" for="ch" forName="textBox2a" refType="h" fact="0.573"/>
                    <dgm:constr type="userA" refType="h" refFor="ch" refForName="bullet2a" fact="0.53"/>
                    <dgm:constr type="rMarg" for="ch" forName="textBox2a" refType="userA" fact="2.834"/>
                    <dgm:constr type="ctrX" for="ch" forName="bullet2b" refType="w" fact="0.585"/>
                    <dgm:constr type="ctrY" for="ch" forName="bullet2b" refType="h" fact="0.338"/>
                    <dgm:constr type="w" for="ch" forName="bullet2b" refType="w" fact="0.06"/>
                    <dgm:constr type="h" for="ch" forName="bullet2b" refType="w" refFor="ch" refForName="bullet2b"/>
                    <dgm:constr type="r" for="ch" forName="textBox2b" refType="ctrX" refFor="ch" refForName="bullet2b"/>
                    <dgm:constr type="b" for="ch" forName="textBox2b" refType="ctrY" refFor="ch" refForName="bullet2b"/>
                    <dgm:constr type="w" for="ch" forName="textBox2b" refType="w" fact="0.28"/>
                    <dgm:constr type="h" for="ch" forName="textBox2b" refType="h" fact="0.338"/>
                    <dgm:constr type="userB" refType="h" refFor="ch" refForName="bullet2b" fact="0.53"/>
                    <dgm:constr type="rMarg" for="ch" forName="textBox2b" refType="userB" fact="2.834"/>
                    <dgm:constr type="primFontSz" for="ch" ptType="node" op="equ" val="65"/>
                  </dgm:constrLst>
                </dgm:else>
              </dgm:choose>
              <dgm:ruleLst/>
              <dgm:forEach name="Name10" axis="ch" ptType="node" cnt="1">
                <dgm:layoutNode name="bullet2a" styleLbl="node1">
                  <dgm:alg type="sp"/>
                  <dgm:shape xmlns:r="http://schemas.openxmlformats.org/officeDocument/2006/relationships" type="ellipse" r:blip="">
                    <dgm:adjLst/>
                  </dgm:shape>
                  <dgm:presOf/>
                  <dgm:constrLst/>
                  <dgm:ruleLst/>
                </dgm:layoutNode>
                <dgm:layoutNode name="textBox2a" styleLbl="revTx">
                  <dgm:varLst>
                    <dgm:bulletEnabled val="1"/>
                  </dgm:varLst>
                  <dgm:choose name="Name11">
                    <dgm:if name="Name12" func="var" arg="dir" op="equ" val="norm">
                      <dgm:choose name="Name13">
                        <dgm:if name="Name14" axis="root des" ptType="all node" func="maxDepth" op="gt" val="1">
                          <dgm:alg type="tx">
                            <dgm:param type="txAnchorVert" val="t"/>
                            <dgm:param type="parTxLTRAlign" val="l"/>
                            <dgm:param type="parTxRTLAlign" val="r"/>
                          </dgm:alg>
                        </dgm:if>
                        <dgm:else name="Name15">
                          <dgm:alg type="tx">
                            <dgm:param type="txAnchorVert" val="t"/>
                            <dgm:param type="parTxLTRAlign" val="l"/>
                            <dgm:param type="parTxRTLAlign" val="l"/>
                          </dgm:alg>
                        </dgm:else>
                      </dgm:choose>
                    </dgm:if>
                    <dgm:else name="Name16">
                      <dgm:choose name="Name17">
                        <dgm:if name="Name18" axis="root des" ptType="all node" func="maxDepth" op="gt" val="1">
                          <dgm:alg type="tx">
                            <dgm:param type="txAnchorVert" val="b"/>
                            <dgm:param type="txAnchorVertCh" val="b"/>
                            <dgm:param type="parTxLTRAlign" val="l"/>
                            <dgm:param type="parTxRTLAlign" val="r"/>
                          </dgm:alg>
                        </dgm:if>
                        <dgm:else name="Name1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
                    <dgm:if name="Name21" func="var" arg="dir" op="equ" val="norm">
                      <dgm:constrLst>
                        <dgm:constr type="rMarg"/>
                        <dgm:constr type="tMarg"/>
                        <dgm:constr type="bMarg"/>
                      </dgm:constrLst>
                    </dgm:if>
                    <dgm:else name="Name22">
                      <dgm:constrLst>
                        <dgm:constr type="lMarg"/>
                        <dgm:constr type="tMarg"/>
                        <dgm:constr type="bMarg"/>
                      </dgm:constrLst>
                    </dgm:else>
                  </dgm:choose>
                  <dgm:ruleLst>
                    <dgm:rule type="primFontSz" val="5" fact="NaN" max="NaN"/>
                  </dgm:ruleLst>
                </dgm:layoutNode>
              </dgm:forEach>
              <dgm:forEach name="Name23" axis="ch" ptType="node" st="2" cnt="1">
                <dgm:layoutNode name="bullet2b" styleLbl="node1">
                  <dgm:alg type="sp"/>
                  <dgm:shape xmlns:r="http://schemas.openxmlformats.org/officeDocument/2006/relationships" type="ellipse" r:blip="">
                    <dgm:adjLst/>
                  </dgm:shape>
                  <dgm:presOf/>
                  <dgm:constrLst/>
                  <dgm:ruleLst/>
                </dgm:layoutNode>
                <dgm:layoutNode name="textBox2b" styleLbl="revTx">
                  <dgm:varLst>
                    <dgm:bulletEnabled val="1"/>
                  </dgm:varLst>
                  <dgm:choose name="Name24">
                    <dgm:if name="Name25" func="var" arg="dir" op="equ" val="norm">
                      <dgm:choose name="Name26">
                        <dgm:if name="Name27" axis="root des" ptType="all node" func="maxDepth" op="gt" val="1">
                          <dgm:alg type="tx">
                            <dgm:param type="txAnchorVert" val="t"/>
                            <dgm:param type="parTxLTRAlign" val="l"/>
                            <dgm:param type="parTxRTLAlign" val="r"/>
                          </dgm:alg>
                        </dgm:if>
                        <dgm:else name="Name28">
                          <dgm:alg type="tx">
                            <dgm:param type="txAnchorVert" val="t"/>
                            <dgm:param type="parTxLTRAlign" val="l"/>
                            <dgm:param type="parTxRTLAlign" val="l"/>
                          </dgm:alg>
                        </dgm:else>
                      </dgm:choose>
                    </dgm:if>
                    <dgm:else name="Name29">
                      <dgm:choose name="Name30">
                        <dgm:if name="Name31" axis="root des" ptType="all node" func="maxDepth" op="gt" val="1">
                          <dgm:alg type="tx">
                            <dgm:param type="txAnchorVert" val="b"/>
                            <dgm:param type="txAnchorVertCh" val="b"/>
                            <dgm:param type="parTxLTRAlign" val="l"/>
                            <dgm:param type="parTxRTLAlign" val="r"/>
                          </dgm:alg>
                        </dgm:if>
                        <dgm:else name="Name3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33">
                    <dgm:if name="Name34" func="var" arg="dir" op="equ" val="norm">
                      <dgm:constrLst>
                        <dgm:constr type="rMarg"/>
                        <dgm:constr type="tMarg"/>
                        <dgm:constr type="bMarg"/>
                      </dgm:constrLst>
                    </dgm:if>
                    <dgm:else name="Name35">
                      <dgm:constrLst>
                        <dgm:constr type="lMarg"/>
                        <dgm:constr type="tMarg"/>
                        <dgm:constr type="bMarg"/>
                      </dgm:constrLst>
                    </dgm:else>
                  </dgm:choose>
                  <dgm:ruleLst>
                    <dgm:rule type="primFontSz" val="5" fact="NaN" max="NaN"/>
                  </dgm:ruleLst>
                </dgm:layoutNode>
              </dgm:forEach>
            </dgm:layoutNode>
          </dgm:if>
          <dgm:if name="Name36" axis="ch" ptType="node" func="cnt" op="equ" val="3">
            <dgm:layoutNode name="arrowDiagram3">
              <dgm:alg type="composite">
                <dgm:param type="vertAlign" val="none"/>
                <dgm:param type="horzAlign" val="none"/>
              </dgm:alg>
              <dgm:shape xmlns:r="http://schemas.openxmlformats.org/officeDocument/2006/relationships" r:blip="">
                <dgm:adjLst/>
              </dgm:shape>
              <dgm:presOf/>
              <dgm:choose name="Name37">
                <dgm:if name="Name38" func="var" arg="dir" op="equ" val="norm">
                  <dgm:constrLst>
                    <dgm:constr type="ctrX" for="ch" forName="bullet3a" refType="w" fact="0.14"/>
                    <dgm:constr type="ctrY" for="ch" forName="bullet3a" refType="h" fact="0.711"/>
                    <dgm:constr type="w" for="ch" forName="bullet3a" refType="w" fact="0.026"/>
                    <dgm:constr type="h" for="ch" forName="bullet3a" refType="w" refFor="ch" refForName="bullet3a"/>
                    <dgm:constr type="l" for="ch" forName="textBox3a" refType="ctrX" refFor="ch" refForName="bullet3a"/>
                    <dgm:constr type="t" for="ch" forName="textBox3a" refType="ctrY" refFor="ch" refForName="bullet3a"/>
                    <dgm:constr type="w" for="ch" forName="textBox3a" refType="w" fact="0.233"/>
                    <dgm:constr type="h" for="ch" forName="textBox3a" refType="h" fact="0.289"/>
                    <dgm:constr type="userA" refType="h" refFor="ch" refForName="bullet3a" fact="0.53"/>
                    <dgm:constr type="l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l" for="ch" forName="textBox3b" refType="ctrX" refFor="ch" refForName="bullet3b"/>
                    <dgm:constr type="t" for="ch" forName="textBox3b" refType="ctrY" refFor="ch" refForName="bullet3b"/>
                    <dgm:constr type="w" for="ch" forName="textBox3b" refType="w" fact="0.24"/>
                    <dgm:constr type="h" for="ch" forName="textBox3b" refType="h" fact="0.544"/>
                    <dgm:constr type="userB" refType="h" refFor="ch" refForName="bullet3b" fact="0.53"/>
                    <dgm:constr type="l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l" for="ch" forName="textBox3c" refType="ctrX" refFor="ch" refForName="bullet3c"/>
                    <dgm:constr type="t" for="ch" forName="textBox3c" refType="ctrY" refFor="ch" refForName="bullet3c"/>
                    <dgm:constr type="w" for="ch" forName="textBox3c" refType="w" fact="0.24"/>
                    <dgm:constr type="h" for="ch" forName="textBox3c" refType="h" fact="0.695"/>
                    <dgm:constr type="userC" refType="h" refFor="ch" refForName="bullet3c" fact="0.53"/>
                    <dgm:constr type="lMarg" for="ch" forName="textBox3c" refType="userC" fact="2.834"/>
                    <dgm:constr type="primFontSz" for="ch" ptType="node" op="equ" val="65"/>
                  </dgm:constrLst>
                </dgm:if>
                <dgm:else name="Name39">
                  <dgm:constrLst>
                    <dgm:constr type="ctrX" for="ch" forName="bullet3a" refType="w" fact="0.14"/>
                    <dgm:constr type="ctrY" for="ch" forName="bullet3a" refType="h" fact="0.711"/>
                    <dgm:constr type="w" for="ch" forName="bullet3a" refType="w" fact="0.026"/>
                    <dgm:constr type="h" for="ch" forName="bullet3a" refType="w" refFor="ch" refForName="bullet3a"/>
                    <dgm:constr type="r" for="ch" forName="textBox3a" refType="ctrX" refFor="ch" refForName="bullet3a"/>
                    <dgm:constr type="b" for="ch" forName="textBox3a" refType="ctrY" refFor="ch" refForName="bullet3a"/>
                    <dgm:constr type="w" for="ch" forName="textBox3a" refType="w" fact="0.14"/>
                    <dgm:constr type="h" for="ch" forName="textBox3a" refType="h" fact="0.711"/>
                    <dgm:constr type="userA" refType="h" refFor="ch" refForName="bullet3a" fact="0.53"/>
                    <dgm:constr type="rMarg" for="ch" forName="textBox3a" refType="userA" fact="2.834"/>
                    <dgm:constr type="ctrX" for="ch" forName="bullet3b" refType="w" fact="0.38"/>
                    <dgm:constr type="ctrY" for="ch" forName="bullet3b" refType="h" fact="0.456"/>
                    <dgm:constr type="w" for="ch" forName="bullet3b" refType="w" fact="0.047"/>
                    <dgm:constr type="h" for="ch" forName="bullet3b" refType="w" refFor="ch" refForName="bullet3b"/>
                    <dgm:constr type="r" for="ch" forName="textBox3b" refType="ctrX" refFor="ch" refForName="bullet3b"/>
                    <dgm:constr type="b" for="ch" forName="textBox3b" refType="ctrY" refFor="ch" refForName="bullet3b"/>
                    <dgm:constr type="w" for="ch" forName="textBox3b" refType="w" fact="0.24"/>
                    <dgm:constr type="h" for="ch" forName="textBox3b" refType="h" fact="0.456"/>
                    <dgm:constr type="userB" refType="h" refFor="ch" refForName="bullet3b" fact="0.53"/>
                    <dgm:constr type="rMarg" for="ch" forName="textBox3b" refType="userB" fact="2.834"/>
                    <dgm:constr type="ctrX" for="ch" forName="bullet3c" refType="w" fact="0.665"/>
                    <dgm:constr type="ctrY" for="ch" forName="bullet3c" refType="h" fact="0.305"/>
                    <dgm:constr type="w" for="ch" forName="bullet3c" refType="w" fact="0.065"/>
                    <dgm:constr type="h" for="ch" forName="bullet3c" refType="w" refFor="ch" refForName="bullet3c"/>
                    <dgm:constr type="r" for="ch" forName="textBox3c" refType="ctrX" refFor="ch" refForName="bullet3c"/>
                    <dgm:constr type="b" for="ch" forName="textBox3c" refType="ctrY" refFor="ch" refForName="bullet3c"/>
                    <dgm:constr type="w" for="ch" forName="textBox3c" refType="w" fact="0.24"/>
                    <dgm:constr type="h" for="ch" forName="textBox3c" refType="h" fact="0.305"/>
                    <dgm:constr type="userC" refType="h" refFor="ch" refForName="bullet3c" fact="0.53"/>
                    <dgm:constr type="rMarg" for="ch" forName="textBox3c" refType="userC" fact="2.834"/>
                    <dgm:constr type="primFontSz" for="ch" ptType="node" op="equ" val="65"/>
                  </dgm:constrLst>
                </dgm:else>
              </dgm:choose>
              <dgm:ruleLst/>
              <dgm:forEach name="Name40" axis="ch" ptType="node" cnt="1">
                <dgm:layoutNode name="bullet3a" styleLbl="node1">
                  <dgm:alg type="sp"/>
                  <dgm:shape xmlns:r="http://schemas.openxmlformats.org/officeDocument/2006/relationships" type="ellipse" r:blip="">
                    <dgm:adjLst/>
                  </dgm:shape>
                  <dgm:presOf/>
                  <dgm:constrLst/>
                  <dgm:ruleLst/>
                </dgm:layoutNode>
                <dgm:layoutNode name="textBox3a" styleLbl="revTx">
                  <dgm:varLst>
                    <dgm:bulletEnabled val="1"/>
                  </dgm:varLst>
                  <dgm:choose name="Name41">
                    <dgm:if name="Name42" func="var" arg="dir" op="equ" val="norm">
                      <dgm:choose name="Name43">
                        <dgm:if name="Name44" axis="root des" ptType="all node" func="maxDepth" op="gt" val="1">
                          <dgm:alg type="tx">
                            <dgm:param type="txAnchorVert" val="t"/>
                            <dgm:param type="parTxLTRAlign" val="l"/>
                            <dgm:param type="parTxRTLAlign" val="r"/>
                          </dgm:alg>
                        </dgm:if>
                        <dgm:else name="Name45">
                          <dgm:alg type="tx">
                            <dgm:param type="txAnchorVert" val="t"/>
                            <dgm:param type="parTxLTRAlign" val="l"/>
                            <dgm:param type="parTxRTLAlign" val="l"/>
                          </dgm:alg>
                        </dgm:else>
                      </dgm:choose>
                    </dgm:if>
                    <dgm:else name="Name46">
                      <dgm:choose name="Name47">
                        <dgm:if name="Name48" axis="root des" ptType="all node" func="maxDepth" op="gt" val="1">
                          <dgm:alg type="tx">
                            <dgm:param type="txAnchorVert" val="b"/>
                            <dgm:param type="txAnchorVertCh" val="b"/>
                            <dgm:param type="parTxLTRAlign" val="l"/>
                            <dgm:param type="parTxRTLAlign" val="r"/>
                          </dgm:alg>
                        </dgm:if>
                        <dgm:else name="Name49">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50">
                    <dgm:if name="Name51" func="var" arg="dir" op="equ" val="norm">
                      <dgm:constrLst>
                        <dgm:constr type="rMarg"/>
                        <dgm:constr type="tMarg"/>
                        <dgm:constr type="bMarg"/>
                      </dgm:constrLst>
                    </dgm:if>
                    <dgm:else name="Name52">
                      <dgm:constrLst>
                        <dgm:constr type="lMarg"/>
                        <dgm:constr type="tMarg"/>
                        <dgm:constr type="bMarg"/>
                      </dgm:constrLst>
                    </dgm:else>
                  </dgm:choose>
                  <dgm:ruleLst>
                    <dgm:rule type="primFontSz" val="5" fact="NaN" max="NaN"/>
                  </dgm:ruleLst>
                </dgm:layoutNode>
              </dgm:forEach>
              <dgm:forEach name="Name53" axis="ch" ptType="node" st="2" cnt="1">
                <dgm:layoutNode name="bullet3b" styleLbl="node1">
                  <dgm:alg type="sp"/>
                  <dgm:shape xmlns:r="http://schemas.openxmlformats.org/officeDocument/2006/relationships" type="ellipse" r:blip="">
                    <dgm:adjLst/>
                  </dgm:shape>
                  <dgm:presOf/>
                  <dgm:constrLst/>
                  <dgm:ruleLst/>
                </dgm:layoutNode>
                <dgm:layoutNode name="textBox3b" styleLbl="revTx">
                  <dgm:varLst>
                    <dgm:bulletEnabled val="1"/>
                  </dgm:varLst>
                  <dgm:choose name="Name54">
                    <dgm:if name="Name55" func="var" arg="dir" op="equ" val="norm">
                      <dgm:choose name="Name56">
                        <dgm:if name="Name57" axis="root des" ptType="all node" func="maxDepth" op="gt" val="1">
                          <dgm:alg type="tx">
                            <dgm:param type="txAnchorVert" val="t"/>
                            <dgm:param type="parTxLTRAlign" val="l"/>
                            <dgm:param type="parTxRTLAlign" val="r"/>
                          </dgm:alg>
                        </dgm:if>
                        <dgm:else name="Name58">
                          <dgm:alg type="tx">
                            <dgm:param type="txAnchorVert" val="t"/>
                            <dgm:param type="parTxLTRAlign" val="l"/>
                            <dgm:param type="parTxRTLAlign" val="l"/>
                          </dgm:alg>
                        </dgm:else>
                      </dgm:choose>
                    </dgm:if>
                    <dgm:else name="Name59">
                      <dgm:choose name="Name60">
                        <dgm:if name="Name61" axis="root des" ptType="all node" func="maxDepth" op="gt" val="1">
                          <dgm:alg type="tx">
                            <dgm:param type="txAnchorVert" val="b"/>
                            <dgm:param type="txAnchorVertCh" val="b"/>
                            <dgm:param type="parTxLTRAlign" val="l"/>
                            <dgm:param type="parTxRTLAlign" val="r"/>
                          </dgm:alg>
                        </dgm:if>
                        <dgm:else name="Name6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63">
                    <dgm:if name="Name64" func="var" arg="dir" op="equ" val="norm">
                      <dgm:constrLst>
                        <dgm:constr type="rMarg"/>
                        <dgm:constr type="tMarg"/>
                        <dgm:constr type="bMarg"/>
                      </dgm:constrLst>
                    </dgm:if>
                    <dgm:else name="Name65">
                      <dgm:constrLst>
                        <dgm:constr type="lMarg"/>
                        <dgm:constr type="tMarg"/>
                        <dgm:constr type="bMarg"/>
                      </dgm:constrLst>
                    </dgm:else>
                  </dgm:choose>
                  <dgm:ruleLst>
                    <dgm:rule type="primFontSz" val="5" fact="NaN" max="NaN"/>
                  </dgm:ruleLst>
                </dgm:layoutNode>
              </dgm:forEach>
              <dgm:forEach name="Name66" axis="ch" ptType="node" st="3" cnt="1">
                <dgm:layoutNode name="bullet3c" styleLbl="node1">
                  <dgm:alg type="sp"/>
                  <dgm:shape xmlns:r="http://schemas.openxmlformats.org/officeDocument/2006/relationships" type="ellipse" r:blip="">
                    <dgm:adjLst/>
                  </dgm:shape>
                  <dgm:presOf/>
                  <dgm:constrLst/>
                  <dgm:ruleLst/>
                </dgm:layoutNode>
                <dgm:layoutNode name="textBox3c" styleLbl="revTx">
                  <dgm:varLst>
                    <dgm:bulletEnabled val="1"/>
                  </dgm:varLst>
                  <dgm:choose name="Name67">
                    <dgm:if name="Name68" func="var" arg="dir" op="equ" val="norm">
                      <dgm:choose name="Name69">
                        <dgm:if name="Name70" axis="root des" ptType="all node" func="maxDepth" op="gt" val="1">
                          <dgm:alg type="tx">
                            <dgm:param type="txAnchorVert" val="t"/>
                            <dgm:param type="parTxLTRAlign" val="l"/>
                            <dgm:param type="parTxRTLAlign" val="r"/>
                          </dgm:alg>
                        </dgm:if>
                        <dgm:else name="Name71">
                          <dgm:alg type="tx">
                            <dgm:param type="txAnchorVert" val="t"/>
                            <dgm:param type="parTxLTRAlign" val="l"/>
                            <dgm:param type="parTxRTLAlign" val="l"/>
                          </dgm:alg>
                        </dgm:else>
                      </dgm:choose>
                    </dgm:if>
                    <dgm:else name="Name72">
                      <dgm:choose name="Name73">
                        <dgm:if name="Name74" axis="root des" ptType="all node" func="maxDepth" op="gt" val="1">
                          <dgm:alg type="tx">
                            <dgm:param type="txAnchorVert" val="b"/>
                            <dgm:param type="txAnchorVertCh" val="b"/>
                            <dgm:param type="parTxLTRAlign" val="l"/>
                            <dgm:param type="parTxRTLAlign" val="r"/>
                          </dgm:alg>
                        </dgm:if>
                        <dgm:else name="Name7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76">
                    <dgm:if name="Name77" func="var" arg="dir" op="equ" val="norm">
                      <dgm:constrLst>
                        <dgm:constr type="rMarg"/>
                        <dgm:constr type="tMarg"/>
                        <dgm:constr type="bMarg"/>
                      </dgm:constrLst>
                    </dgm:if>
                    <dgm:else name="Name78">
                      <dgm:constrLst>
                        <dgm:constr type="lMarg"/>
                        <dgm:constr type="tMarg"/>
                        <dgm:constr type="bMarg"/>
                      </dgm:constrLst>
                    </dgm:else>
                  </dgm:choose>
                  <dgm:ruleLst>
                    <dgm:rule type="primFontSz" val="5" fact="NaN" max="NaN"/>
                  </dgm:ruleLst>
                </dgm:layoutNode>
              </dgm:forEach>
            </dgm:layoutNode>
          </dgm:if>
          <dgm:if name="Name79" axis="ch" ptType="node" func="cnt" op="equ" val="4">
            <dgm:layoutNode name="arrowDiagram4">
              <dgm:alg type="composite">
                <dgm:param type="vertAlign" val="none"/>
                <dgm:param type="horzAlign" val="none"/>
              </dgm:alg>
              <dgm:shape xmlns:r="http://schemas.openxmlformats.org/officeDocument/2006/relationships" r:blip="">
                <dgm:adjLst/>
              </dgm:shape>
              <dgm:presOf/>
              <dgm:choose name="Name80">
                <dgm:if name="Name81" func="var" arg="dir" op="equ" val="norm">
                  <dgm:constrLst>
                    <dgm:constr type="ctrX" for="ch" forName="bullet4a" refType="w" fact="0.11"/>
                    <dgm:constr type="ctrY" for="ch" forName="bullet4a" refType="h" fact="0.762"/>
                    <dgm:constr type="w" for="ch" forName="bullet4a" refType="w" fact="0.023"/>
                    <dgm:constr type="h" for="ch" forName="bullet4a" refType="w" refFor="ch" refForName="bullet4a"/>
                    <dgm:constr type="l" for="ch" forName="textBox4a" refType="ctrX" refFor="ch" refForName="bullet4a"/>
                    <dgm:constr type="t" for="ch" forName="textBox4a" refType="ctrY" refFor="ch" refForName="bullet4a"/>
                    <dgm:constr type="w" for="ch" forName="textBox4a" refType="w" fact="0.171"/>
                    <dgm:constr type="h" for="ch" forName="textBox4a" refType="h" fact="0.238"/>
                    <dgm:constr type="userA" refType="h" refFor="ch" refForName="bullet4a" fact="0.53"/>
                    <dgm:constr type="l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l" for="ch" forName="textBox4b" refType="ctrX" refFor="ch" refForName="bullet4b"/>
                    <dgm:constr type="t" for="ch" forName="textBox4b" refType="ctrY" refFor="ch" refForName="bullet4b"/>
                    <dgm:constr type="w" for="ch" forName="textBox4b" refType="w" fact="0.21"/>
                    <dgm:constr type="h" for="ch" forName="textBox4b" refType="h" fact="0.457"/>
                    <dgm:constr type="userB" refType="h" refFor="ch" refForName="bullet4b" fact="0.53"/>
                    <dgm:constr type="l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l" for="ch" forName="textBox4c" refType="ctrX" refFor="ch" refForName="bullet4c"/>
                    <dgm:constr type="t" for="ch" forName="textBox4c" refType="ctrY" refFor="ch" refForName="bullet4c"/>
                    <dgm:constr type="w" for="ch" forName="textBox4c" refType="w" fact="0.21"/>
                    <dgm:constr type="h" for="ch" forName="textBox4c" refType="h" fact="0.618"/>
                    <dgm:constr type="userC" refType="h" refFor="ch" refForName="bullet4c" fact="0.53"/>
                    <dgm:constr type="l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l" for="ch" forName="textBox4d" refType="ctrX" refFor="ch" refForName="bullet4d"/>
                    <dgm:constr type="t" for="ch" forName="textBox4d" refType="ctrY" refFor="ch" refForName="bullet4d"/>
                    <dgm:constr type="w" for="ch" forName="textBox4d" refType="w" fact="0.21"/>
                    <dgm:constr type="h" for="ch" forName="textBox4d" refType="h" fact="0.717"/>
                    <dgm:constr type="userD" refType="h" refFor="ch" refForName="bullet4d" fact="0.53"/>
                    <dgm:constr type="lMarg" for="ch" forName="textBox4d" refType="userD" fact="2.834"/>
                    <dgm:constr type="primFontSz" for="ch" ptType="node" op="equ" val="65"/>
                  </dgm:constrLst>
                </dgm:if>
                <dgm:else name="Name82">
                  <dgm:constrLst>
                    <dgm:constr type="ctrX" for="ch" forName="bullet4a" refType="w" fact="0.11"/>
                    <dgm:constr type="ctrY" for="ch" forName="bullet4a" refType="h" fact="0.762"/>
                    <dgm:constr type="w" for="ch" forName="bullet4a" refType="w" fact="0.023"/>
                    <dgm:constr type="h" for="ch" forName="bullet4a" refType="w" refFor="ch" refForName="bullet4a"/>
                    <dgm:constr type="r" for="ch" forName="textBox4a" refType="ctrX" refFor="ch" refForName="bullet4a"/>
                    <dgm:constr type="b" for="ch" forName="textBox4a" refType="ctrY" refFor="ch" refForName="bullet4a"/>
                    <dgm:constr type="w" for="ch" forName="textBox4a" refType="w" fact="0.11"/>
                    <dgm:constr type="h" for="ch" forName="textBox4a" refType="h" fact="0.762"/>
                    <dgm:constr type="userA" refType="h" refFor="ch" refForName="bullet4a" fact="0.53"/>
                    <dgm:constr type="rMarg" for="ch" forName="textBox4a" refType="userA" fact="2.834"/>
                    <dgm:constr type="ctrX" for="ch" forName="bullet4b" refType="w" fact="0.281"/>
                    <dgm:constr type="ctrY" for="ch" forName="bullet4b" refType="h" fact="0.543"/>
                    <dgm:constr type="w" for="ch" forName="bullet4b" refType="w" fact="0.04"/>
                    <dgm:constr type="h" for="ch" forName="bullet4b" refType="w" refFor="ch" refForName="bullet4b"/>
                    <dgm:constr type="r" for="ch" forName="textBox4b" refType="ctrX" refFor="ch" refForName="bullet4b"/>
                    <dgm:constr type="b" for="ch" forName="textBox4b" refType="ctrY" refFor="ch" refForName="bullet4b"/>
                    <dgm:constr type="w" for="ch" forName="textBox4b" refType="w" fact="0.171"/>
                    <dgm:constr type="h" for="ch" forName="textBox4b" refType="h" fact="0.543"/>
                    <dgm:constr type="userB" refType="h" refFor="ch" refForName="bullet4b" fact="0.53"/>
                    <dgm:constr type="rMarg" for="ch" forName="textBox4b" refType="userB" fact="2.834"/>
                    <dgm:constr type="ctrX" for="ch" forName="bullet4c" refType="w" fact="0.495"/>
                    <dgm:constr type="ctrY" for="ch" forName="bullet4c" refType="h" fact="0.382"/>
                    <dgm:constr type="w" for="ch" forName="bullet4c" refType="w" fact="0.053"/>
                    <dgm:constr type="h" for="ch" forName="bullet4c" refType="w" refFor="ch" refForName="bullet4c"/>
                    <dgm:constr type="r" for="ch" forName="textBox4c" refType="ctrX" refFor="ch" refForName="bullet4c"/>
                    <dgm:constr type="b" for="ch" forName="textBox4c" refType="ctrY" refFor="ch" refForName="bullet4c"/>
                    <dgm:constr type="w" for="ch" forName="textBox4c" refType="w" fact="0.21"/>
                    <dgm:constr type="h" for="ch" forName="textBox4c" refType="h" fact="0.382"/>
                    <dgm:constr type="userC" refType="h" refFor="ch" refForName="bullet4c" fact="0.53"/>
                    <dgm:constr type="rMarg" for="ch" forName="textBox4c" refType="userC" fact="2.834"/>
                    <dgm:constr type="ctrX" for="ch" forName="bullet4d" refType="w" fact="0.73"/>
                    <dgm:constr type="ctrY" for="ch" forName="bullet4d" refType="h" fact="0.283"/>
                    <dgm:constr type="w" for="ch" forName="bullet4d" refType="w" fact="0.071"/>
                    <dgm:constr type="h" for="ch" forName="bullet4d" refType="w" refFor="ch" refForName="bullet4d"/>
                    <dgm:constr type="r" for="ch" forName="textBox4d" refType="ctrX" refFor="ch" refForName="bullet4d"/>
                    <dgm:constr type="b" for="ch" forName="textBox4d" refType="ctrY" refFor="ch" refForName="bullet4d"/>
                    <dgm:constr type="w" for="ch" forName="textBox4d" refType="w" fact="0.21"/>
                    <dgm:constr type="h" for="ch" forName="textBox4d" refType="h" fact="0.283"/>
                    <dgm:constr type="userD" refType="h" refFor="ch" refForName="bullet4d" fact="0.53"/>
                    <dgm:constr type="rMarg" for="ch" forName="textBox4d" refType="userD" fact="2.834"/>
                    <dgm:constr type="primFontSz" for="ch" ptType="node" op="equ" val="65"/>
                  </dgm:constrLst>
                </dgm:else>
              </dgm:choose>
              <dgm:ruleLst/>
              <dgm:forEach name="Name83" axis="ch" ptType="node" cnt="1">
                <dgm:layoutNode name="bullet4a" styleLbl="node1">
                  <dgm:alg type="sp"/>
                  <dgm:shape xmlns:r="http://schemas.openxmlformats.org/officeDocument/2006/relationships" type="ellipse" r:blip="">
                    <dgm:adjLst/>
                  </dgm:shape>
                  <dgm:presOf/>
                  <dgm:constrLst/>
                  <dgm:ruleLst/>
                </dgm:layoutNode>
                <dgm:layoutNode name="textBox4a" styleLbl="revTx">
                  <dgm:varLst>
                    <dgm:bulletEnabled val="1"/>
                  </dgm:varLst>
                  <dgm:choose name="Name84">
                    <dgm:if name="Name85" func="var" arg="dir" op="equ" val="norm">
                      <dgm:choose name="Name86">
                        <dgm:if name="Name87" axis="root des" ptType="all node" func="maxDepth" op="gt" val="1">
                          <dgm:alg type="tx">
                            <dgm:param type="txAnchorVert" val="t"/>
                            <dgm:param type="parTxLTRAlign" val="l"/>
                            <dgm:param type="parTxRTLAlign" val="r"/>
                          </dgm:alg>
                        </dgm:if>
                        <dgm:else name="Name88">
                          <dgm:alg type="tx">
                            <dgm:param type="txAnchorVert" val="t"/>
                            <dgm:param type="parTxLTRAlign" val="l"/>
                            <dgm:param type="parTxRTLAlign" val="l"/>
                          </dgm:alg>
                        </dgm:else>
                      </dgm:choose>
                    </dgm:if>
                    <dgm:else name="Name89">
                      <dgm:choose name="Name90">
                        <dgm:if name="Name91" axis="root des" ptType="all node" func="maxDepth" op="gt" val="1">
                          <dgm:alg type="tx">
                            <dgm:param type="txAnchorVert" val="b"/>
                            <dgm:param type="txAnchorVertCh" val="b"/>
                            <dgm:param type="parTxLTRAlign" val="l"/>
                            <dgm:param type="parTxRTLAlign" val="r"/>
                          </dgm:alg>
                        </dgm:if>
                        <dgm:else name="Name92">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rMarg"/>
                        <dgm:constr type="tMarg"/>
                        <dgm:constr type="bMarg"/>
                      </dgm:constrLst>
                    </dgm:if>
                    <dgm:else name="Name95">
                      <dgm:constrLst>
                        <dgm:constr type="lMarg"/>
                        <dgm:constr type="tMarg"/>
                        <dgm:constr type="bMarg"/>
                      </dgm:constrLst>
                    </dgm:else>
                  </dgm:choose>
                  <dgm:ruleLst>
                    <dgm:rule type="primFontSz" val="5" fact="NaN" max="NaN"/>
                  </dgm:ruleLst>
                </dgm:layoutNode>
              </dgm:forEach>
              <dgm:forEach name="Name96" axis="ch" ptType="node" st="2" cnt="1">
                <dgm:layoutNode name="bullet4b" styleLbl="node1">
                  <dgm:alg type="sp"/>
                  <dgm:shape xmlns:r="http://schemas.openxmlformats.org/officeDocument/2006/relationships" type="ellipse" r:blip="">
                    <dgm:adjLst/>
                  </dgm:shape>
                  <dgm:presOf/>
                  <dgm:constrLst/>
                  <dgm:ruleLst/>
                </dgm:layoutNode>
                <dgm:layoutNode name="textBox4b" styleLbl="revTx">
                  <dgm:varLst>
                    <dgm:bulletEnabled val="1"/>
                  </dgm:varLst>
                  <dgm:choose name="Name97">
                    <dgm:if name="Name98" func="var" arg="dir" op="equ" val="norm">
                      <dgm:choose name="Name99">
                        <dgm:if name="Name100" axis="root des" ptType="all node" func="maxDepth" op="gt" val="1">
                          <dgm:alg type="tx">
                            <dgm:param type="txAnchorVert" val="t"/>
                            <dgm:param type="parTxLTRAlign" val="l"/>
                            <dgm:param type="parTxRTLAlign" val="r"/>
                          </dgm:alg>
                        </dgm:if>
                        <dgm:else name="Name101">
                          <dgm:alg type="tx">
                            <dgm:param type="txAnchorVert" val="t"/>
                            <dgm:param type="parTxLTRAlign" val="l"/>
                            <dgm:param type="parTxRTLAlign" val="l"/>
                          </dgm:alg>
                        </dgm:else>
                      </dgm:choose>
                    </dgm:if>
                    <dgm:else name="Name102">
                      <dgm:choose name="Name103">
                        <dgm:if name="Name104" axis="root des" ptType="all node" func="maxDepth" op="gt" val="1">
                          <dgm:alg type="tx">
                            <dgm:param type="txAnchorVert" val="b"/>
                            <dgm:param type="txAnchorVertCh" val="b"/>
                            <dgm:param type="parTxLTRAlign" val="l"/>
                            <dgm:param type="parTxRTLAlign" val="r"/>
                          </dgm:alg>
                        </dgm:if>
                        <dgm:else name="Name105">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06">
                    <dgm:if name="Name107" func="var" arg="dir" op="equ" val="norm">
                      <dgm:constrLst>
                        <dgm:constr type="rMarg"/>
                        <dgm:constr type="tMarg"/>
                        <dgm:constr type="bMarg"/>
                      </dgm:constrLst>
                    </dgm:if>
                    <dgm:else name="Name108">
                      <dgm:constrLst>
                        <dgm:constr type="lMarg"/>
                        <dgm:constr type="tMarg"/>
                        <dgm:constr type="bMarg"/>
                      </dgm:constrLst>
                    </dgm:else>
                  </dgm:choose>
                  <dgm:ruleLst>
                    <dgm:rule type="primFontSz" val="5" fact="NaN" max="NaN"/>
                  </dgm:ruleLst>
                </dgm:layoutNode>
              </dgm:forEach>
              <dgm:forEach name="Name109" axis="ch" ptType="node" st="3" cnt="1">
                <dgm:layoutNode name="bullet4c" styleLbl="node1">
                  <dgm:alg type="sp"/>
                  <dgm:shape xmlns:r="http://schemas.openxmlformats.org/officeDocument/2006/relationships" type="ellipse" r:blip="">
                    <dgm:adjLst/>
                  </dgm:shape>
                  <dgm:presOf/>
                  <dgm:constrLst/>
                  <dgm:ruleLst/>
                </dgm:layoutNode>
                <dgm:layoutNode name="textBox4c" styleLbl="revTx">
                  <dgm:varLst>
                    <dgm:bulletEnabled val="1"/>
                  </dgm:varLst>
                  <dgm:choose name="Name110">
                    <dgm:if name="Name111" func="var" arg="dir" op="equ" val="norm">
                      <dgm:choose name="Name112">
                        <dgm:if name="Name113" axis="root des" ptType="all node" func="maxDepth" op="gt" val="1">
                          <dgm:alg type="tx">
                            <dgm:param type="txAnchorVert" val="t"/>
                            <dgm:param type="parTxLTRAlign" val="l"/>
                            <dgm:param type="parTxRTLAlign" val="r"/>
                          </dgm:alg>
                        </dgm:if>
                        <dgm:else name="Name114">
                          <dgm:alg type="tx">
                            <dgm:param type="txAnchorVert" val="t"/>
                            <dgm:param type="parTxLTRAlign" val="l"/>
                            <dgm:param type="parTxRTLAlign" val="l"/>
                          </dgm:alg>
                        </dgm:else>
                      </dgm:choose>
                    </dgm:if>
                    <dgm:else name="Name115">
                      <dgm:choose name="Name116">
                        <dgm:if name="Name117" axis="root des" ptType="all node" func="maxDepth" op="gt" val="1">
                          <dgm:alg type="tx">
                            <dgm:param type="txAnchorVert" val="b"/>
                            <dgm:param type="txAnchorVertCh" val="b"/>
                            <dgm:param type="parTxLTRAlign" val="l"/>
                            <dgm:param type="parTxRTLAlign" val="r"/>
                          </dgm:alg>
                        </dgm:if>
                        <dgm:else name="Name11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19">
                    <dgm:if name="Name120" func="var" arg="dir" op="equ" val="norm">
                      <dgm:constrLst>
                        <dgm:constr type="rMarg"/>
                        <dgm:constr type="tMarg"/>
                        <dgm:constr type="bMarg"/>
                      </dgm:constrLst>
                    </dgm:if>
                    <dgm:else name="Name121">
                      <dgm:constrLst>
                        <dgm:constr type="lMarg"/>
                        <dgm:constr type="tMarg"/>
                        <dgm:constr type="bMarg"/>
                      </dgm:constrLst>
                    </dgm:else>
                  </dgm:choose>
                  <dgm:ruleLst>
                    <dgm:rule type="primFontSz" val="5" fact="NaN" max="NaN"/>
                  </dgm:ruleLst>
                </dgm:layoutNode>
              </dgm:forEach>
              <dgm:forEach name="Name122" axis="ch" ptType="node" st="4" cnt="1">
                <dgm:layoutNode name="bullet4d" styleLbl="node1">
                  <dgm:alg type="sp"/>
                  <dgm:shape xmlns:r="http://schemas.openxmlformats.org/officeDocument/2006/relationships" type="ellipse" r:blip="">
                    <dgm:adjLst/>
                  </dgm:shape>
                  <dgm:presOf/>
                  <dgm:constrLst/>
                  <dgm:ruleLst/>
                </dgm:layoutNode>
                <dgm:layoutNode name="textBox4d" styleLbl="revTx">
                  <dgm:varLst>
                    <dgm:bulletEnabled val="1"/>
                  </dgm:varLst>
                  <dgm:choose name="Name123">
                    <dgm:if name="Name124" func="var" arg="dir" op="equ" val="norm">
                      <dgm:choose name="Name125">
                        <dgm:if name="Name126" axis="root des" ptType="all node" func="maxDepth" op="gt" val="1">
                          <dgm:alg type="tx">
                            <dgm:param type="txAnchorVert" val="t"/>
                            <dgm:param type="parTxLTRAlign" val="l"/>
                            <dgm:param type="parTxRTLAlign" val="r"/>
                          </dgm:alg>
                        </dgm:if>
                        <dgm:else name="Name127">
                          <dgm:alg type="tx">
                            <dgm:param type="txAnchorVert" val="t"/>
                            <dgm:param type="parTxLTRAlign" val="l"/>
                            <dgm:param type="parTxRTLAlign" val="l"/>
                          </dgm:alg>
                        </dgm:else>
                      </dgm:choose>
                    </dgm:if>
                    <dgm:else name="Name128">
                      <dgm:choose name="Name129">
                        <dgm:if name="Name130" axis="root des" ptType="all node" func="maxDepth" op="gt" val="1">
                          <dgm:alg type="tx">
                            <dgm:param type="txAnchorVert" val="b"/>
                            <dgm:param type="txAnchorVertCh" val="b"/>
                            <dgm:param type="parTxLTRAlign" val="l"/>
                            <dgm:param type="parTxRTLAlign" val="r"/>
                          </dgm:alg>
                        </dgm:if>
                        <dgm:else name="Name13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32">
                    <dgm:if name="Name133" func="var" arg="dir" op="equ" val="norm">
                      <dgm:constrLst>
                        <dgm:constr type="rMarg"/>
                        <dgm:constr type="tMarg"/>
                        <dgm:constr type="bMarg"/>
                      </dgm:constrLst>
                    </dgm:if>
                    <dgm:else name="Name134">
                      <dgm:constrLst>
                        <dgm:constr type="lMarg"/>
                        <dgm:constr type="tMarg"/>
                        <dgm:constr type="bMarg"/>
                      </dgm:constrLst>
                    </dgm:else>
                  </dgm:choose>
                  <dgm:ruleLst>
                    <dgm:rule type="primFontSz" val="5" fact="NaN" max="NaN"/>
                  </dgm:ruleLst>
                </dgm:layoutNode>
              </dgm:forEach>
            </dgm:layoutNode>
          </dgm:if>
          <dgm:else name="Name135">
            <dgm:layoutNode name="arrowDiagram5">
              <dgm:alg type="composite">
                <dgm:param type="vertAlign" val="none"/>
                <dgm:param type="horzAlign" val="none"/>
              </dgm:alg>
              <dgm:shape xmlns:r="http://schemas.openxmlformats.org/officeDocument/2006/relationships" r:blip="">
                <dgm:adjLst/>
              </dgm:shape>
              <dgm:presOf/>
              <dgm:choose name="Name136">
                <dgm:if name="Name137" func="var" arg="dir" op="equ" val="norm">
                  <dgm:constrLst>
                    <dgm:constr type="ctrX" for="ch" forName="bullet5a" refType="w" fact="0.11"/>
                    <dgm:constr type="ctrY" for="ch" forName="bullet5a" refType="h" fact="0.762"/>
                    <dgm:constr type="w" for="ch" forName="bullet5a" refType="w" fact="0.023"/>
                    <dgm:constr type="h" for="ch" forName="bullet5a" refType="w" refFor="ch" refForName="bullet5a"/>
                    <dgm:constr type="l" for="ch" forName="textBox5a" refType="ctrX" refFor="ch" refForName="bullet5a"/>
                    <dgm:constr type="t" for="ch" forName="textBox5a" refType="ctrY" refFor="ch" refForName="bullet5a"/>
                    <dgm:constr type="w" for="ch" forName="textBox5a" refType="w" fact="0.131"/>
                    <dgm:constr type="h" for="ch" forName="textBox5a" refType="h" fact="0.238"/>
                    <dgm:constr type="userA" refType="h" refFor="ch" refForName="bullet5a" fact="0.53"/>
                    <dgm:constr type="l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l" for="ch" forName="textBox5b" refType="ctrX" refFor="ch" refForName="bullet5b"/>
                    <dgm:constr type="t" for="ch" forName="textBox5b" refType="ctrY" refFor="ch" refForName="bullet5b"/>
                    <dgm:constr type="w" for="ch" forName="textBox5b" refType="w" fact="0.166"/>
                    <dgm:constr type="h" for="ch" forName="textBox5b" refType="h" fact="0.419"/>
                    <dgm:constr type="userB" refType="h" refFor="ch" refForName="bullet5b" fact="0.53"/>
                    <dgm:constr type="l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l" for="ch" forName="textBox5c" refType="ctrX" refFor="ch" refForName="bullet5c"/>
                    <dgm:constr type="t" for="ch" forName="textBox5c" refType="ctrY" refFor="ch" refForName="bullet5c"/>
                    <dgm:constr type="w" for="ch" forName="textBox5c" refType="w" fact="0.193"/>
                    <dgm:constr type="h" for="ch" forName="textBox5c" refType="h" fact="0.562"/>
                    <dgm:constr type="userC" refType="h" refFor="ch" refForName="bullet5c" fact="0.53"/>
                    <dgm:constr type="l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l" for="ch" forName="textBox5d" refType="ctrX" refFor="ch" refForName="bullet5d"/>
                    <dgm:constr type="t" for="ch" forName="textBox5d" refType="ctrY" refFor="ch" refForName="bullet5d"/>
                    <dgm:constr type="w" for="ch" forName="textBox5d" refType="w" fact="0.2"/>
                    <dgm:constr type="h" for="ch" forName="textBox5d" refType="h" fact="0.67"/>
                    <dgm:constr type="userD" refType="h" refFor="ch" refForName="bullet5d" fact="0.53"/>
                    <dgm:constr type="l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l" for="ch" forName="textBox5e" refType="ctrX" refFor="ch" refForName="bullet5e"/>
                    <dgm:constr type="t" for="ch" forName="textBox5e" refType="ctrY" refFor="ch" refForName="bullet5e"/>
                    <dgm:constr type="w" for="ch" forName="textBox5e" refType="w" fact="0.2"/>
                    <dgm:constr type="h" for="ch" forName="textBox5e" refType="h" fact="0.736"/>
                    <dgm:constr type="userE" refType="h" refFor="ch" refForName="bullet5e" fact="0.53"/>
                    <dgm:constr type="lMarg" for="ch" forName="textBox5e" refType="userE" fact="2.834"/>
                    <dgm:constr type="primFontSz" for="ch" ptType="node" op="equ" val="65"/>
                  </dgm:constrLst>
                </dgm:if>
                <dgm:else name="Name138">
                  <dgm:constrLst>
                    <dgm:constr type="ctrX" for="ch" forName="bullet5a" refType="w" fact="0.11"/>
                    <dgm:constr type="ctrY" for="ch" forName="bullet5a" refType="h" fact="0.762"/>
                    <dgm:constr type="w" for="ch" forName="bullet5a" refType="w" fact="0.023"/>
                    <dgm:constr type="h" for="ch" forName="bullet5a" refType="w" refFor="ch" refForName="bullet5a"/>
                    <dgm:constr type="r" for="ch" forName="textBox5a" refType="ctrX" refFor="ch" refForName="bullet5a"/>
                    <dgm:constr type="b" for="ch" forName="textBox5a" refType="ctrY" refFor="ch" refForName="bullet5a"/>
                    <dgm:constr type="w" for="ch" forName="textBox5a" refType="w" fact="0.11"/>
                    <dgm:constr type="h" for="ch" forName="textBox5a" refType="h" fact="0.762"/>
                    <dgm:constr type="userA" refType="h" refFor="ch" refForName="bullet5a" fact="0.53"/>
                    <dgm:constr type="rMarg" for="ch" forName="textBox5a" refType="userA" fact="2.834"/>
                    <dgm:constr type="ctrX" for="ch" forName="bullet5b" refType="w" fact="0.241"/>
                    <dgm:constr type="ctrY" for="ch" forName="bullet5b" refType="h" fact="0.581"/>
                    <dgm:constr type="w" for="ch" forName="bullet5b" refType="w" fact="0.036"/>
                    <dgm:constr type="h" for="ch" forName="bullet5b" refType="w" refFor="ch" refForName="bullet5b"/>
                    <dgm:constr type="r" for="ch" forName="textBox5b" refType="ctrX" refFor="ch" refForName="bullet5b"/>
                    <dgm:constr type="b" for="ch" forName="textBox5b" refType="ctrY" refFor="ch" refForName="bullet5b"/>
                    <dgm:constr type="w" for="ch" forName="textBox5b" refType="w" fact="0.131"/>
                    <dgm:constr type="h" for="ch" forName="textBox5b" refType="h" fact="0.581"/>
                    <dgm:constr type="userB" refType="h" refFor="ch" refForName="bullet5b" fact="0.53"/>
                    <dgm:constr type="rMarg" for="ch" forName="textBox5b" refType="userB" fact="2.834"/>
                    <dgm:constr type="ctrX" for="ch" forName="bullet5c" refType="w" fact="0.407"/>
                    <dgm:constr type="ctrY" for="ch" forName="bullet5c" refType="h" fact="0.438"/>
                    <dgm:constr type="w" for="ch" forName="bullet5c" refType="w" fact="0.048"/>
                    <dgm:constr type="h" for="ch" forName="bullet5c" refType="w" refFor="ch" refForName="bullet5c"/>
                    <dgm:constr type="r" for="ch" forName="textBox5c" refType="ctrX" refFor="ch" refForName="bullet5c"/>
                    <dgm:constr type="b" for="ch" forName="textBox5c" refType="ctrY" refFor="ch" refForName="bullet5c"/>
                    <dgm:constr type="w" for="ch" forName="textBox5c" refType="w" fact="0.166"/>
                    <dgm:constr type="h" for="ch" forName="textBox5c" refType="h" fact="0.438"/>
                    <dgm:constr type="userC" refType="h" refFor="ch" refForName="bullet5c" fact="0.53"/>
                    <dgm:constr type="rMarg" for="ch" forName="textBox5c" refType="userC" fact="2.834"/>
                    <dgm:constr type="ctrX" for="ch" forName="bullet5d" refType="w" fact="0.6"/>
                    <dgm:constr type="ctrY" for="ch" forName="bullet5d" refType="h" fact="0.33"/>
                    <dgm:constr type="w" for="ch" forName="bullet5d" refType="w" fact="0.062"/>
                    <dgm:constr type="h" for="ch" forName="bullet5d" refType="w" refFor="ch" refForName="bullet5d"/>
                    <dgm:constr type="r" for="ch" forName="textBox5d" refType="ctrX" refFor="ch" refForName="bullet5d"/>
                    <dgm:constr type="b" for="ch" forName="textBox5d" refType="ctrY" refFor="ch" refForName="bullet5d"/>
                    <dgm:constr type="w" for="ch" forName="textBox5d" refType="w" fact="0.193"/>
                    <dgm:constr type="h" for="ch" forName="textBox5d" refType="h" fact="0.33"/>
                    <dgm:constr type="userD" refType="h" refFor="ch" refForName="bullet5d" fact="0.53"/>
                    <dgm:constr type="rMarg" for="ch" forName="textBox5d" refType="userD" fact="2.834"/>
                    <dgm:constr type="ctrX" for="ch" forName="bullet5e" refType="w" fact="0.8"/>
                    <dgm:constr type="ctrY" for="ch" forName="bullet5e" refType="h" fact="0.264"/>
                    <dgm:constr type="w" for="ch" forName="bullet5e" refType="w" fact="0.079"/>
                    <dgm:constr type="h" for="ch" forName="bullet5e" refType="w" refFor="ch" refForName="bullet5e"/>
                    <dgm:constr type="r" for="ch" forName="textBox5e" refType="ctrX" refFor="ch" refForName="bullet5e"/>
                    <dgm:constr type="b" for="ch" forName="textBox5e" refType="ctrY" refFor="ch" refForName="bullet5e"/>
                    <dgm:constr type="w" for="ch" forName="textBox5e" refType="w" fact="0.2"/>
                    <dgm:constr type="h" for="ch" forName="textBox5e" refType="h" fact="0.264"/>
                    <dgm:constr type="userE" refType="h" refFor="ch" refForName="bullet5e" fact="0.53"/>
                    <dgm:constr type="rMarg" for="ch" forName="textBox5e" refType="userE" fact="2.834"/>
                    <dgm:constr type="primFontSz" for="ch" ptType="node" op="equ" val="65"/>
                  </dgm:constrLst>
                </dgm:else>
              </dgm:choose>
              <dgm:ruleLst/>
              <dgm:forEach name="Name139" axis="ch" ptType="node" cnt="1">
                <dgm:layoutNode name="bullet5a" styleLbl="node1">
                  <dgm:alg type="sp"/>
                  <dgm:shape xmlns:r="http://schemas.openxmlformats.org/officeDocument/2006/relationships" type="ellipse" r:blip="">
                    <dgm:adjLst/>
                  </dgm:shape>
                  <dgm:presOf/>
                  <dgm:constrLst/>
                  <dgm:ruleLst/>
                </dgm:layoutNode>
                <dgm:layoutNode name="textBox5a" styleLbl="revTx">
                  <dgm:varLst>
                    <dgm:bulletEnabled val="1"/>
                  </dgm:varLst>
                  <dgm:choose name="Name140">
                    <dgm:if name="Name141" func="var" arg="dir" op="equ" val="norm">
                      <dgm:choose name="Name142">
                        <dgm:if name="Name143" axis="root des" ptType="all node" func="maxDepth" op="gt" val="1">
                          <dgm:alg type="tx">
                            <dgm:param type="txAnchorVert" val="t"/>
                            <dgm:param type="parTxLTRAlign" val="l"/>
                            <dgm:param type="parTxRTLAlign" val="r"/>
                          </dgm:alg>
                        </dgm:if>
                        <dgm:else name="Name144">
                          <dgm:alg type="tx">
                            <dgm:param type="txAnchorVert" val="t"/>
                            <dgm:param type="parTxLTRAlign" val="l"/>
                            <dgm:param type="parTxRTLAlign" val="l"/>
                          </dgm:alg>
                        </dgm:else>
                      </dgm:choose>
                    </dgm:if>
                    <dgm:else name="Name145">
                      <dgm:choose name="Name146">
                        <dgm:if name="Name147" axis="root des" ptType="all node" func="maxDepth" op="gt" val="1">
                          <dgm:alg type="tx">
                            <dgm:param type="txAnchorVert" val="b"/>
                            <dgm:param type="txAnchorVertCh" val="b"/>
                            <dgm:param type="parTxLTRAlign" val="l"/>
                            <dgm:param type="parTxRTLAlign" val="r"/>
                          </dgm:alg>
                        </dgm:if>
                        <dgm:else name="Name148">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49">
                    <dgm:if name="Name150" func="var" arg="dir" op="equ" val="norm">
                      <dgm:constrLst>
                        <dgm:constr type="rMarg"/>
                        <dgm:constr type="tMarg"/>
                        <dgm:constr type="bMarg"/>
                      </dgm:constrLst>
                    </dgm:if>
                    <dgm:else name="Name151">
                      <dgm:constrLst>
                        <dgm:constr type="lMarg"/>
                        <dgm:constr type="tMarg"/>
                        <dgm:constr type="bMarg"/>
                      </dgm:constrLst>
                    </dgm:else>
                  </dgm:choose>
                  <dgm:ruleLst>
                    <dgm:rule type="primFontSz" val="5" fact="NaN" max="NaN"/>
                  </dgm:ruleLst>
                </dgm:layoutNode>
              </dgm:forEach>
              <dgm:forEach name="Name152" axis="ch" ptType="node" st="2" cnt="1">
                <dgm:layoutNode name="bullet5b" styleLbl="node1">
                  <dgm:alg type="sp"/>
                  <dgm:shape xmlns:r="http://schemas.openxmlformats.org/officeDocument/2006/relationships" type="ellipse" r:blip="">
                    <dgm:adjLst/>
                  </dgm:shape>
                  <dgm:presOf/>
                  <dgm:constrLst/>
                  <dgm:ruleLst/>
                </dgm:layoutNode>
                <dgm:layoutNode name="textBox5b" styleLbl="revTx">
                  <dgm:varLst>
                    <dgm:bulletEnabled val="1"/>
                  </dgm:varLst>
                  <dgm:choose name="Name153">
                    <dgm:if name="Name154" func="var" arg="dir" op="equ" val="norm">
                      <dgm:choose name="Name155">
                        <dgm:if name="Name156" axis="root des" ptType="all node" func="maxDepth" op="gt" val="1">
                          <dgm:alg type="tx">
                            <dgm:param type="txAnchorVert" val="t"/>
                            <dgm:param type="parTxLTRAlign" val="l"/>
                            <dgm:param type="parTxRTLAlign" val="r"/>
                          </dgm:alg>
                        </dgm:if>
                        <dgm:else name="Name157">
                          <dgm:alg type="tx">
                            <dgm:param type="txAnchorVert" val="t"/>
                            <dgm:param type="parTxLTRAlign" val="l"/>
                            <dgm:param type="parTxRTLAlign" val="l"/>
                          </dgm:alg>
                        </dgm:else>
                      </dgm:choose>
                    </dgm:if>
                    <dgm:else name="Name158">
                      <dgm:choose name="Name159">
                        <dgm:if name="Name160" axis="root des" ptType="all node" func="maxDepth" op="gt" val="1">
                          <dgm:alg type="tx">
                            <dgm:param type="txAnchorVert" val="b"/>
                            <dgm:param type="txAnchorVertCh" val="b"/>
                            <dgm:param type="parTxLTRAlign" val="l"/>
                            <dgm:param type="parTxRTLAlign" val="r"/>
                          </dgm:alg>
                        </dgm:if>
                        <dgm:else name="Name161">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62">
                    <dgm:if name="Name163" func="var" arg="dir" op="equ" val="norm">
                      <dgm:constrLst>
                        <dgm:constr type="rMarg"/>
                        <dgm:constr type="tMarg"/>
                        <dgm:constr type="bMarg"/>
                      </dgm:constrLst>
                    </dgm:if>
                    <dgm:else name="Name164">
                      <dgm:constrLst>
                        <dgm:constr type="lMarg"/>
                        <dgm:constr type="tMarg"/>
                        <dgm:constr type="bMarg"/>
                      </dgm:constrLst>
                    </dgm:else>
                  </dgm:choose>
                  <dgm:ruleLst>
                    <dgm:rule type="primFontSz" val="5" fact="NaN" max="NaN"/>
                  </dgm:ruleLst>
                </dgm:layoutNode>
              </dgm:forEach>
              <dgm:forEach name="Name165" axis="ch" ptType="node" st="3" cnt="1">
                <dgm:layoutNode name="bullet5c" styleLbl="node1">
                  <dgm:alg type="sp"/>
                  <dgm:shape xmlns:r="http://schemas.openxmlformats.org/officeDocument/2006/relationships" type="ellipse" r:blip="">
                    <dgm:adjLst/>
                  </dgm:shape>
                  <dgm:presOf/>
                  <dgm:constrLst/>
                  <dgm:ruleLst/>
                </dgm:layoutNode>
                <dgm:layoutNode name="textBox5c" styleLbl="revTx">
                  <dgm:varLst>
                    <dgm:bulletEnabled val="1"/>
                  </dgm:varLst>
                  <dgm:choose name="Name166">
                    <dgm:if name="Name167" func="var" arg="dir" op="equ" val="norm">
                      <dgm:choose name="Name168">
                        <dgm:if name="Name169" axis="root des" ptType="all node" func="maxDepth" op="gt" val="1">
                          <dgm:alg type="tx">
                            <dgm:param type="txAnchorVert" val="t"/>
                            <dgm:param type="parTxLTRAlign" val="l"/>
                            <dgm:param type="parTxRTLAlign" val="r"/>
                          </dgm:alg>
                        </dgm:if>
                        <dgm:else name="Name170">
                          <dgm:alg type="tx">
                            <dgm:param type="txAnchorVert" val="t"/>
                            <dgm:param type="parTxLTRAlign" val="l"/>
                            <dgm:param type="parTxRTLAlign" val="l"/>
                          </dgm:alg>
                        </dgm:else>
                      </dgm:choose>
                    </dgm:if>
                    <dgm:else name="Name171">
                      <dgm:choose name="Name172">
                        <dgm:if name="Name173" axis="root des" ptType="all node" func="maxDepth" op="gt" val="1">
                          <dgm:alg type="tx">
                            <dgm:param type="txAnchorVert" val="b"/>
                            <dgm:param type="txAnchorVertCh" val="b"/>
                            <dgm:param type="parTxLTRAlign" val="l"/>
                            <dgm:param type="parTxRTLAlign" val="r"/>
                          </dgm:alg>
                        </dgm:if>
                        <dgm:else name="Name174">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75">
                    <dgm:if name="Name176" func="var" arg="dir" op="equ" val="norm">
                      <dgm:constrLst>
                        <dgm:constr type="rMarg"/>
                        <dgm:constr type="tMarg"/>
                        <dgm:constr type="bMarg"/>
                      </dgm:constrLst>
                    </dgm:if>
                    <dgm:else name="Name177">
                      <dgm:constrLst>
                        <dgm:constr type="lMarg"/>
                        <dgm:constr type="tMarg"/>
                        <dgm:constr type="bMarg"/>
                      </dgm:constrLst>
                    </dgm:else>
                  </dgm:choose>
                  <dgm:ruleLst>
                    <dgm:rule type="primFontSz" val="5" fact="NaN" max="NaN"/>
                  </dgm:ruleLst>
                </dgm:layoutNode>
              </dgm:forEach>
              <dgm:forEach name="Name178" axis="ch" ptType="node" st="4" cnt="1">
                <dgm:layoutNode name="bullet5d" styleLbl="node1">
                  <dgm:alg type="sp"/>
                  <dgm:shape xmlns:r="http://schemas.openxmlformats.org/officeDocument/2006/relationships" type="ellipse" r:blip="">
                    <dgm:adjLst/>
                  </dgm:shape>
                  <dgm:presOf/>
                  <dgm:constrLst/>
                  <dgm:ruleLst/>
                </dgm:layoutNode>
                <dgm:layoutNode name="textBox5d" styleLbl="revTx">
                  <dgm:varLst>
                    <dgm:bulletEnabled val="1"/>
                  </dgm:varLst>
                  <dgm:choose name="Name179">
                    <dgm:if name="Name180" func="var" arg="dir" op="equ" val="norm">
                      <dgm:choose name="Name181">
                        <dgm:if name="Name182" axis="root des" ptType="all node" func="maxDepth" op="gt" val="1">
                          <dgm:alg type="tx">
                            <dgm:param type="txAnchorVert" val="t"/>
                            <dgm:param type="parTxLTRAlign" val="l"/>
                            <dgm:param type="parTxRTLAlign" val="r"/>
                          </dgm:alg>
                        </dgm:if>
                        <dgm:else name="Name183">
                          <dgm:alg type="tx">
                            <dgm:param type="txAnchorVert" val="t"/>
                            <dgm:param type="parTxLTRAlign" val="l"/>
                            <dgm:param type="parTxRTLAlign" val="l"/>
                          </dgm:alg>
                        </dgm:else>
                      </dgm:choose>
                    </dgm:if>
                    <dgm:else name="Name184">
                      <dgm:choose name="Name185">
                        <dgm:if name="Name186" axis="root des" ptType="all node" func="maxDepth" op="gt" val="1">
                          <dgm:alg type="tx">
                            <dgm:param type="txAnchorVert" val="b"/>
                            <dgm:param type="txAnchorVertCh" val="b"/>
                            <dgm:param type="parTxLTRAlign" val="l"/>
                            <dgm:param type="parTxRTLAlign" val="r"/>
                          </dgm:alg>
                        </dgm:if>
                        <dgm:else name="Name187">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188">
                    <dgm:if name="Name189" func="var" arg="dir" op="equ" val="norm">
                      <dgm:constrLst>
                        <dgm:constr type="rMarg"/>
                        <dgm:constr type="tMarg"/>
                        <dgm:constr type="bMarg"/>
                      </dgm:constrLst>
                    </dgm:if>
                    <dgm:else name="Name190">
                      <dgm:constrLst>
                        <dgm:constr type="lMarg"/>
                        <dgm:constr type="tMarg"/>
                        <dgm:constr type="bMarg"/>
                      </dgm:constrLst>
                    </dgm:else>
                  </dgm:choose>
                  <dgm:ruleLst>
                    <dgm:rule type="primFontSz" val="5" fact="NaN" max="NaN"/>
                  </dgm:ruleLst>
                </dgm:layoutNode>
              </dgm:forEach>
              <dgm:forEach name="Name191" axis="ch" ptType="node" st="5" cnt="1">
                <dgm:layoutNode name="bullet5e" styleLbl="node1">
                  <dgm:alg type="sp"/>
                  <dgm:shape xmlns:r="http://schemas.openxmlformats.org/officeDocument/2006/relationships" type="ellipse" r:blip="">
                    <dgm:adjLst/>
                  </dgm:shape>
                  <dgm:presOf/>
                  <dgm:constrLst/>
                  <dgm:ruleLst/>
                </dgm:layoutNode>
                <dgm:layoutNode name="textBox5e" styleLbl="revTx">
                  <dgm:varLst>
                    <dgm:bulletEnabled val="1"/>
                  </dgm:varLst>
                  <dgm:choose name="Name192">
                    <dgm:if name="Name193" func="var" arg="dir" op="equ" val="norm">
                      <dgm:choose name="Name194">
                        <dgm:if name="Name195" axis="root des" ptType="all node" func="maxDepth" op="gt" val="1">
                          <dgm:alg type="tx">
                            <dgm:param type="txAnchorVert" val="t"/>
                            <dgm:param type="parTxLTRAlign" val="l"/>
                            <dgm:param type="parTxRTLAlign" val="r"/>
                          </dgm:alg>
                        </dgm:if>
                        <dgm:else name="Name196">
                          <dgm:alg type="tx">
                            <dgm:param type="txAnchorVert" val="t"/>
                            <dgm:param type="parTxLTRAlign" val="l"/>
                            <dgm:param type="parTxRTLAlign" val="l"/>
                          </dgm:alg>
                        </dgm:else>
                      </dgm:choose>
                    </dgm:if>
                    <dgm:else name="Name197">
                      <dgm:choose name="Name198">
                        <dgm:if name="Name199" axis="root des" ptType="all node" func="maxDepth" op="gt" val="1">
                          <dgm:alg type="tx">
                            <dgm:param type="txAnchorVert" val="b"/>
                            <dgm:param type="txAnchorVertCh" val="b"/>
                            <dgm:param type="parTxLTRAlign" val="l"/>
                            <dgm:param type="parTxRTLAlign" val="r"/>
                          </dgm:alg>
                        </dgm:if>
                        <dgm:else name="Name200">
                          <dgm:alg type="tx">
                            <dgm:param type="txAnchorVert" val="b"/>
                            <dgm:param type="parTxLTRAlign" val="r"/>
                            <dgm:param type="parTxRTLAlign" val="r"/>
                          </dgm:alg>
                        </dgm:else>
                      </dgm:choose>
                    </dgm:else>
                  </dgm:choose>
                  <dgm:shape xmlns:r="http://schemas.openxmlformats.org/officeDocument/2006/relationships" type="rect" r:blip="">
                    <dgm:adjLst/>
                  </dgm:shape>
                  <dgm:presOf axis="desOrSelf" ptType="node"/>
                  <dgm:choose name="Name201">
                    <dgm:if name="Name202" func="var" arg="dir" op="equ" val="norm">
                      <dgm:constrLst>
                        <dgm:constr type="rMarg"/>
                        <dgm:constr type="tMarg"/>
                        <dgm:constr type="bMarg"/>
                      </dgm:constrLst>
                    </dgm:if>
                    <dgm:else name="Name203">
                      <dgm:constrLst>
                        <dgm:constr type="lMarg"/>
                        <dgm:constr type="tMarg"/>
                        <dgm:constr type="bMarg"/>
                      </dgm:constrLst>
                    </dgm:else>
                  </dgm:choose>
                  <dgm:ruleLst>
                    <dgm:rule type="primFontSz" val="5" fact="NaN" max="NaN"/>
                  </dgm:ruleLst>
                </dgm:layoutNode>
              </dgm:forEach>
            </dgm:layoutNode>
          </dgm:else>
        </dgm:choose>
      </dgm:if>
      <dgm:else name="Name204"/>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4220CDF-0ED5-0043-AA91-F065768FC58F}" type="datetimeFigureOut">
              <a:rPr lang="en-US" smtClean="0"/>
              <a:pPr/>
              <a:t>1/22/2019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A2BAD0-BFB1-104B-AEF5-B30615932F40}" type="slidenum">
              <a:rPr lang="en-US" smtClean="0"/>
              <a:pPr/>
              <a:t>‹#›</a:t>
            </a:fld>
            <a:endParaRPr lang="en-US"/>
          </a:p>
        </p:txBody>
      </p:sp>
    </p:spTree>
    <p:extLst>
      <p:ext uri="{BB962C8B-B14F-4D97-AF65-F5344CB8AC3E}">
        <p14:creationId xmlns:p14="http://schemas.microsoft.com/office/powerpoint/2010/main" val="27640055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457200" y="4343400"/>
            <a:ext cx="5943600" cy="4114800"/>
          </a:xfrm>
        </p:spPr>
        <p:txBody>
          <a:bodyPr/>
          <a:lstStyle/>
          <a:p>
            <a:endParaRPr lang="en-US" dirty="0" smtClean="0"/>
          </a:p>
          <a:p>
            <a:endParaRPr lang="en-US" dirty="0" smtClean="0"/>
          </a:p>
          <a:p>
            <a:endParaRPr lang="en-US"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1</a:t>
            </a:fld>
            <a:endParaRPr lang="en-US"/>
          </a:p>
        </p:txBody>
      </p:sp>
    </p:spTree>
    <p:extLst>
      <p:ext uri="{BB962C8B-B14F-4D97-AF65-F5344CB8AC3E}">
        <p14:creationId xmlns:p14="http://schemas.microsoft.com/office/powerpoint/2010/main" val="1147556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a:t>
            </a:fld>
            <a:endParaRPr lang="en-US"/>
          </a:p>
        </p:txBody>
      </p:sp>
    </p:spTree>
    <p:extLst>
      <p:ext uri="{BB962C8B-B14F-4D97-AF65-F5344CB8AC3E}">
        <p14:creationId xmlns:p14="http://schemas.microsoft.com/office/powerpoint/2010/main" val="477847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pPr>
              <a:defRPr/>
            </a:pPr>
            <a:fld id="{08302F7E-37B4-4450-B07D-21B5CBBA42DE}" type="slidenum">
              <a:rPr lang="en-US" smtClean="0"/>
              <a:pPr>
                <a:defRPr/>
              </a:pPr>
              <a:t>3</a:t>
            </a:fld>
            <a:endParaRPr lang="en-US"/>
          </a:p>
        </p:txBody>
      </p:sp>
    </p:spTree>
    <p:extLst>
      <p:ext uri="{BB962C8B-B14F-4D97-AF65-F5344CB8AC3E}">
        <p14:creationId xmlns:p14="http://schemas.microsoft.com/office/powerpoint/2010/main" val="22357594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p:txBody>
      </p:sp>
      <p:sp>
        <p:nvSpPr>
          <p:cNvPr id="4" name="Slide Number Placeholder 3"/>
          <p:cNvSpPr>
            <a:spLocks noGrp="1"/>
          </p:cNvSpPr>
          <p:nvPr>
            <p:ph type="sldNum" sz="quarter" idx="10"/>
          </p:nvPr>
        </p:nvSpPr>
        <p:spPr/>
        <p:txBody>
          <a:bodyPr/>
          <a:lstStyle/>
          <a:p>
            <a:fld id="{7D2296A5-36A1-B24A-B284-D5159248C198}" type="slidenum">
              <a:rPr lang="en-US" smtClean="0"/>
              <a:pPr/>
              <a:t>4</a:t>
            </a:fld>
            <a:endParaRPr lang="en-US"/>
          </a:p>
        </p:txBody>
      </p:sp>
    </p:spTree>
    <p:extLst>
      <p:ext uri="{BB962C8B-B14F-4D97-AF65-F5344CB8AC3E}">
        <p14:creationId xmlns:p14="http://schemas.microsoft.com/office/powerpoint/2010/main" val="25577092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defRPr/>
            </a:pPr>
            <a:endParaRPr lang="en-US" dirty="0">
              <a:ea typeface="+mn-ea"/>
              <a:cs typeface="+mn-cs"/>
            </a:endParaRPr>
          </a:p>
        </p:txBody>
      </p:sp>
      <p:sp>
        <p:nvSpPr>
          <p:cNvPr id="4" name="Slide Number Placeholder 3"/>
          <p:cNvSpPr>
            <a:spLocks noGrp="1"/>
          </p:cNvSpPr>
          <p:nvPr>
            <p:ph type="sldNum" sz="quarter" idx="10"/>
          </p:nvPr>
        </p:nvSpPr>
        <p:spPr/>
        <p:txBody>
          <a:bodyPr/>
          <a:lstStyle/>
          <a:p>
            <a:fld id="{7D2296A5-36A1-B24A-B284-D5159248C198}" type="slidenum">
              <a:rPr lang="en-US" smtClean="0"/>
              <a:pPr/>
              <a:t>5</a:t>
            </a:fld>
            <a:endParaRPr lang="en-US"/>
          </a:p>
        </p:txBody>
      </p:sp>
    </p:spTree>
    <p:extLst>
      <p:ext uri="{BB962C8B-B14F-4D97-AF65-F5344CB8AC3E}">
        <p14:creationId xmlns:p14="http://schemas.microsoft.com/office/powerpoint/2010/main" val="4159025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6</a:t>
            </a:fld>
            <a:endParaRPr lang="en-US"/>
          </a:p>
        </p:txBody>
      </p:sp>
    </p:spTree>
    <p:extLst>
      <p:ext uri="{BB962C8B-B14F-4D97-AF65-F5344CB8AC3E}">
        <p14:creationId xmlns:p14="http://schemas.microsoft.com/office/powerpoint/2010/main" val="2694023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7</a:t>
            </a:fld>
            <a:endParaRPr lang="en-US"/>
          </a:p>
        </p:txBody>
      </p:sp>
    </p:spTree>
    <p:extLst>
      <p:ext uri="{BB962C8B-B14F-4D97-AF65-F5344CB8AC3E}">
        <p14:creationId xmlns:p14="http://schemas.microsoft.com/office/powerpoint/2010/main" val="18142284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8</a:t>
            </a:fld>
            <a:endParaRPr lang="en-US"/>
          </a:p>
        </p:txBody>
      </p:sp>
    </p:spTree>
    <p:extLst>
      <p:ext uri="{BB962C8B-B14F-4D97-AF65-F5344CB8AC3E}">
        <p14:creationId xmlns:p14="http://schemas.microsoft.com/office/powerpoint/2010/main" val="18338736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i="1"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9</a:t>
            </a:fld>
            <a:endParaRPr lang="en-US"/>
          </a:p>
        </p:txBody>
      </p:sp>
    </p:spTree>
    <p:extLst>
      <p:ext uri="{BB962C8B-B14F-4D97-AF65-F5344CB8AC3E}">
        <p14:creationId xmlns:p14="http://schemas.microsoft.com/office/powerpoint/2010/main" val="4703879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6B366938-3E14-48FA-B231-D00A8214ACF6}" type="slidenum">
              <a:rPr lang="en-US" smtClean="0"/>
              <a:t>10</a:t>
            </a:fld>
            <a:endParaRPr lang="en-US"/>
          </a:p>
        </p:txBody>
      </p:sp>
    </p:spTree>
    <p:extLst>
      <p:ext uri="{BB962C8B-B14F-4D97-AF65-F5344CB8AC3E}">
        <p14:creationId xmlns:p14="http://schemas.microsoft.com/office/powerpoint/2010/main" val="36650470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52415" y="4459526"/>
            <a:ext cx="5997646" cy="4224814"/>
          </a:xfrm>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B366938-3E14-48FA-B231-D00A8214ACF6}" type="slidenum">
              <a:rPr lang="en-US" smtClean="0"/>
              <a:t>11</a:t>
            </a:fld>
            <a:endParaRPr lang="en-US"/>
          </a:p>
        </p:txBody>
      </p:sp>
    </p:spTree>
    <p:extLst>
      <p:ext uri="{BB962C8B-B14F-4D97-AF65-F5344CB8AC3E}">
        <p14:creationId xmlns:p14="http://schemas.microsoft.com/office/powerpoint/2010/main" val="16766835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12</a:t>
            </a:fld>
            <a:endParaRPr lang="en-US"/>
          </a:p>
        </p:txBody>
      </p:sp>
    </p:spTree>
    <p:extLst>
      <p:ext uri="{BB962C8B-B14F-4D97-AF65-F5344CB8AC3E}">
        <p14:creationId xmlns:p14="http://schemas.microsoft.com/office/powerpoint/2010/main" val="15137173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13</a:t>
            </a:fld>
            <a:endParaRPr lang="en-US"/>
          </a:p>
        </p:txBody>
      </p:sp>
    </p:spTree>
    <p:extLst>
      <p:ext uri="{BB962C8B-B14F-4D97-AF65-F5344CB8AC3E}">
        <p14:creationId xmlns:p14="http://schemas.microsoft.com/office/powerpoint/2010/main" val="3883900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304800" y="3962401"/>
            <a:ext cx="6248400" cy="5180012"/>
          </a:xfrm>
        </p:spPr>
        <p:txBody>
          <a:bodyPr>
            <a:normAutofit/>
          </a:bodyPr>
          <a:lstStyle/>
          <a:p>
            <a:endParaRPr lang="en-US" sz="4800" dirty="0" smtClean="0"/>
          </a:p>
          <a:p>
            <a:endParaRPr lang="en-US" sz="4800"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14</a:t>
            </a:fld>
            <a:endParaRPr lang="en-US"/>
          </a:p>
        </p:txBody>
      </p:sp>
    </p:spTree>
    <p:extLst>
      <p:ext uri="{BB962C8B-B14F-4D97-AF65-F5344CB8AC3E}">
        <p14:creationId xmlns:p14="http://schemas.microsoft.com/office/powerpoint/2010/main" val="33321299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33400" y="4190999"/>
            <a:ext cx="5638800" cy="4494213"/>
          </a:xfrm>
        </p:spPr>
        <p:txBody>
          <a:bodyPr>
            <a:norm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US" sz="1300" baseline="0" dirty="0" smtClean="0"/>
          </a:p>
          <a:p>
            <a:pPr marL="228600" marR="0" lvl="0" indent="-228600" algn="l" defTabSz="457200" rtl="0" eaLnBrk="1" fontAlgn="auto" latinLnBrk="0" hangingPunct="1">
              <a:lnSpc>
                <a:spcPct val="100000"/>
              </a:lnSpc>
              <a:spcBef>
                <a:spcPts val="0"/>
              </a:spcBef>
              <a:spcAft>
                <a:spcPts val="0"/>
              </a:spcAft>
              <a:buClrTx/>
              <a:buSzTx/>
              <a:buFontTx/>
              <a:buAutoNum type="arabicPeriod"/>
              <a:tabLst/>
              <a:defRPr/>
            </a:pPr>
            <a:endParaRPr lang="en-US" sz="1300" baseline="0" dirty="0" smtClean="0"/>
          </a:p>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15</a:t>
            </a:fld>
            <a:endParaRPr lang="en-US"/>
          </a:p>
        </p:txBody>
      </p:sp>
    </p:spTree>
    <p:extLst>
      <p:ext uri="{BB962C8B-B14F-4D97-AF65-F5344CB8AC3E}">
        <p14:creationId xmlns:p14="http://schemas.microsoft.com/office/powerpoint/2010/main" val="27096647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16</a:t>
            </a:fld>
            <a:endParaRPr lang="en-US"/>
          </a:p>
        </p:txBody>
      </p:sp>
    </p:spTree>
    <p:extLst>
      <p:ext uri="{BB962C8B-B14F-4D97-AF65-F5344CB8AC3E}">
        <p14:creationId xmlns:p14="http://schemas.microsoft.com/office/powerpoint/2010/main" val="5645950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17</a:t>
            </a:fld>
            <a:endParaRPr lang="en-US"/>
          </a:p>
        </p:txBody>
      </p:sp>
    </p:spTree>
    <p:extLst>
      <p:ext uri="{BB962C8B-B14F-4D97-AF65-F5344CB8AC3E}">
        <p14:creationId xmlns:p14="http://schemas.microsoft.com/office/powerpoint/2010/main" val="20006789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18</a:t>
            </a:fld>
            <a:endParaRPr lang="en-US"/>
          </a:p>
        </p:txBody>
      </p:sp>
    </p:spTree>
    <p:extLst>
      <p:ext uri="{BB962C8B-B14F-4D97-AF65-F5344CB8AC3E}">
        <p14:creationId xmlns:p14="http://schemas.microsoft.com/office/powerpoint/2010/main" val="260549342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52415" y="4459526"/>
            <a:ext cx="5997646" cy="4616000"/>
          </a:xfrm>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19</a:t>
            </a:fld>
            <a:endParaRPr lang="en-US"/>
          </a:p>
        </p:txBody>
      </p:sp>
    </p:spTree>
    <p:extLst>
      <p:ext uri="{BB962C8B-B14F-4D97-AF65-F5344CB8AC3E}">
        <p14:creationId xmlns:p14="http://schemas.microsoft.com/office/powerpoint/2010/main" val="3142369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20</a:t>
            </a:fld>
            <a:endParaRPr lang="en-US"/>
          </a:p>
        </p:txBody>
      </p:sp>
    </p:spTree>
    <p:extLst>
      <p:ext uri="{BB962C8B-B14F-4D97-AF65-F5344CB8AC3E}">
        <p14:creationId xmlns:p14="http://schemas.microsoft.com/office/powerpoint/2010/main" val="24359517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21</a:t>
            </a:fld>
            <a:endParaRPr lang="en-US"/>
          </a:p>
        </p:txBody>
      </p:sp>
    </p:spTree>
    <p:extLst>
      <p:ext uri="{BB962C8B-B14F-4D97-AF65-F5344CB8AC3E}">
        <p14:creationId xmlns:p14="http://schemas.microsoft.com/office/powerpoint/2010/main" val="213117881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b="1" baseline="0" dirty="0" smtClean="0"/>
              <a:t>Cultural patterns in educational settings…</a:t>
            </a: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22</a:t>
            </a:fld>
            <a:endParaRPr lang="en-US"/>
          </a:p>
        </p:txBody>
      </p:sp>
    </p:spTree>
    <p:extLst>
      <p:ext uri="{BB962C8B-B14F-4D97-AF65-F5344CB8AC3E}">
        <p14:creationId xmlns:p14="http://schemas.microsoft.com/office/powerpoint/2010/main" val="104744139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smtClean="0"/>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42A2BAD0-BFB1-104B-AEF5-B30615932F40}" type="slidenum">
              <a:rPr lang="en-US" smtClean="0"/>
              <a:pPr/>
              <a:t>23</a:t>
            </a:fld>
            <a:endParaRPr lang="en-US"/>
          </a:p>
        </p:txBody>
      </p:sp>
    </p:spTree>
    <p:extLst>
      <p:ext uri="{BB962C8B-B14F-4D97-AF65-F5344CB8AC3E}">
        <p14:creationId xmlns:p14="http://schemas.microsoft.com/office/powerpoint/2010/main" val="37637694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24</a:t>
            </a:fld>
            <a:endParaRPr lang="en-US"/>
          </a:p>
        </p:txBody>
      </p:sp>
    </p:spTree>
    <p:extLst>
      <p:ext uri="{BB962C8B-B14F-4D97-AF65-F5344CB8AC3E}">
        <p14:creationId xmlns:p14="http://schemas.microsoft.com/office/powerpoint/2010/main" val="194327411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25</a:t>
            </a:fld>
            <a:endParaRPr lang="en-US"/>
          </a:p>
        </p:txBody>
      </p:sp>
    </p:spTree>
    <p:extLst>
      <p:ext uri="{BB962C8B-B14F-4D97-AF65-F5344CB8AC3E}">
        <p14:creationId xmlns:p14="http://schemas.microsoft.com/office/powerpoint/2010/main" val="131550196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26</a:t>
            </a:fld>
            <a:endParaRPr lang="en-US"/>
          </a:p>
        </p:txBody>
      </p:sp>
    </p:spTree>
    <p:extLst>
      <p:ext uri="{BB962C8B-B14F-4D97-AF65-F5344CB8AC3E}">
        <p14:creationId xmlns:p14="http://schemas.microsoft.com/office/powerpoint/2010/main" val="40530526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a:t>
            </a:r>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27</a:t>
            </a:fld>
            <a:endParaRPr lang="en-US"/>
          </a:p>
        </p:txBody>
      </p:sp>
    </p:spTree>
    <p:extLst>
      <p:ext uri="{BB962C8B-B14F-4D97-AF65-F5344CB8AC3E}">
        <p14:creationId xmlns:p14="http://schemas.microsoft.com/office/powerpoint/2010/main" val="147882720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28</a:t>
            </a:fld>
            <a:endParaRPr lang="en-US"/>
          </a:p>
        </p:txBody>
      </p:sp>
    </p:spTree>
    <p:extLst>
      <p:ext uri="{BB962C8B-B14F-4D97-AF65-F5344CB8AC3E}">
        <p14:creationId xmlns:p14="http://schemas.microsoft.com/office/powerpoint/2010/main" val="15956156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2A2BAD0-BFB1-104B-AEF5-B30615932F40}" type="slidenum">
              <a:rPr lang="en-US" smtClean="0"/>
              <a:pPr/>
              <a:t>29</a:t>
            </a:fld>
            <a:endParaRPr lang="en-US"/>
          </a:p>
        </p:txBody>
      </p:sp>
    </p:spTree>
    <p:extLst>
      <p:ext uri="{BB962C8B-B14F-4D97-AF65-F5344CB8AC3E}">
        <p14:creationId xmlns:p14="http://schemas.microsoft.com/office/powerpoint/2010/main" val="11472995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1/22/2019</a:t>
            </a:fld>
            <a:endParaRPr lang="en-US"/>
          </a:p>
        </p:txBody>
      </p:sp>
      <p:sp>
        <p:nvSpPr>
          <p:cNvPr id="5" name="Footer Placeholder 4"/>
          <p:cNvSpPr>
            <a:spLocks noGrp="1"/>
          </p:cNvSpPr>
          <p:nvPr>
            <p:ph type="ftr" sz="quarter" idx="11"/>
          </p:nvPr>
        </p:nvSpPr>
        <p:spPr/>
        <p:txBody>
          <a:bodyPr/>
          <a:lstStyle/>
          <a:p>
            <a:endParaRPr lang="en-US"/>
          </a:p>
        </p:txBody>
      </p:sp>
      <p:sp>
        <p:nvSpPr>
          <p:cNvPr id="9" name="Rectangle 8"/>
          <p:cNvSpPr/>
          <p:nvPr/>
        </p:nvSpPr>
        <p:spPr>
          <a:xfrm>
            <a:off x="345440" y="2942602"/>
            <a:ext cx="7147931"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572652" y="2944634"/>
            <a:ext cx="1190348" cy="2459736"/>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7712714" y="3136658"/>
            <a:ext cx="910224" cy="2075688"/>
          </a:xfrm>
          <a:prstGeom prst="rect">
            <a:avLst/>
          </a:prstGeom>
          <a:solidFill>
            <a:schemeClr val="accent3">
              <a:alpha val="70000"/>
            </a:schemeClr>
          </a:solidFill>
          <a:ln w="6350">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45483" y="3055621"/>
            <a:ext cx="6947845"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12"/>
          </p:nvPr>
        </p:nvSpPr>
        <p:spPr>
          <a:xfrm>
            <a:off x="7786826" y="4625268"/>
            <a:ext cx="762000" cy="457200"/>
          </a:xfrm>
        </p:spPr>
        <p:txBody>
          <a:bodyPr/>
          <a:lstStyle>
            <a:lvl1pPr algn="ctr">
              <a:defRPr sz="2800">
                <a:solidFill>
                  <a:schemeClr val="accent1">
                    <a:lumMod val="50000"/>
                  </a:schemeClr>
                </a:solidFill>
              </a:defRPr>
            </a:lvl1pPr>
          </a:lstStyle>
          <a:p>
            <a:fld id="{BA3641DA-F76F-404E-A8F4-151B94F3CFFA}" type="slidenum">
              <a:rPr lang="en-US" smtClean="0"/>
              <a:pPr/>
              <a:t>‹#›</a:t>
            </a:fld>
            <a:endParaRPr lang="en-US"/>
          </a:p>
        </p:txBody>
      </p:sp>
      <p:sp>
        <p:nvSpPr>
          <p:cNvPr id="11" name="Rectangle 10"/>
          <p:cNvSpPr/>
          <p:nvPr/>
        </p:nvSpPr>
        <p:spPr>
          <a:xfrm>
            <a:off x="541822" y="4559276"/>
            <a:ext cx="6755166"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538971" y="3139440"/>
            <a:ext cx="6760868"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642805" y="4648200"/>
            <a:ext cx="6553200" cy="457200"/>
          </a:xfrm>
        </p:spPr>
        <p:txBody>
          <a:bodyPr>
            <a:normAutofit/>
          </a:bodyPr>
          <a:lstStyle>
            <a:lvl1pPr marL="0" indent="0" algn="ctr">
              <a:buNone/>
              <a:defRPr sz="1800" cap="all" spc="300" baseline="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2" name="Title 1"/>
          <p:cNvSpPr>
            <a:spLocks noGrp="1"/>
          </p:cNvSpPr>
          <p:nvPr>
            <p:ph type="ctrTitle"/>
          </p:nvPr>
        </p:nvSpPr>
        <p:spPr>
          <a:xfrm>
            <a:off x="604705" y="3227033"/>
            <a:ext cx="6629400" cy="1219201"/>
          </a:xfrm>
        </p:spPr>
        <p:txBody>
          <a:bodyPr anchor="b" anchorCtr="0">
            <a:noAutofit/>
          </a:bodyPr>
          <a:lstStyle>
            <a:lvl1pPr>
              <a:defRPr sz="4000">
                <a:solidFill>
                  <a:schemeClr val="accent1">
                    <a:lumMod val="50000"/>
                  </a:schemeClr>
                </a:solidFill>
              </a:defRPr>
            </a:lvl1pPr>
          </a:lstStyle>
          <a:p>
            <a:r>
              <a:rPr lang="en-US" smtClean="0"/>
              <a:t>Click to edit Master 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8" name="Rounded Rectangle 7"/>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1/22/2019</a:t>
            </a:fld>
            <a:endParaRPr lang="en-US"/>
          </a:p>
        </p:txBody>
      </p:sp>
      <p:sp>
        <p:nvSpPr>
          <p:cNvPr id="13" name="Rectangle 12"/>
          <p:cNvSpPr/>
          <p:nvPr/>
        </p:nvSpPr>
        <p:spPr>
          <a:xfrm>
            <a:off x="451976" y="2946400"/>
            <a:ext cx="8265160" cy="24638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a:off x="567656" y="3048000"/>
            <a:ext cx="8033800" cy="2245359"/>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
        <p:nvSpPr>
          <p:cNvPr id="2" name="Title 1"/>
          <p:cNvSpPr>
            <a:spLocks noGrp="1"/>
          </p:cNvSpPr>
          <p:nvPr>
            <p:ph type="title"/>
          </p:nvPr>
        </p:nvSpPr>
        <p:spPr>
          <a:xfrm>
            <a:off x="736456" y="3200399"/>
            <a:ext cx="7696200" cy="1295401"/>
          </a:xfrm>
        </p:spPr>
        <p:txBody>
          <a:bodyPr anchor="b" anchorCtr="0">
            <a:noAutofit/>
          </a:bodyPr>
          <a:lstStyle>
            <a:lvl1pPr algn="ctr" defTabSz="914400" rtl="0" eaLnBrk="1" latinLnBrk="0" hangingPunct="1">
              <a:spcBef>
                <a:spcPct val="0"/>
              </a:spcBef>
              <a:buNone/>
              <a:defRPr lang="en-US" sz="4000" kern="1200" cap="all" baseline="0" dirty="0">
                <a:solidFill>
                  <a:schemeClr val="accent1">
                    <a:lumMod val="50000"/>
                  </a:schemeClr>
                </a:solidFill>
                <a:latin typeface="+mj-lt"/>
                <a:ea typeface="+mj-ea"/>
                <a:cs typeface="+mj-cs"/>
              </a:defRPr>
            </a:lvl1pPr>
          </a:lstStyle>
          <a:p>
            <a:r>
              <a:rPr lang="en-US" smtClean="0"/>
              <a:t>Click to edit Master title style</a:t>
            </a:r>
            <a:endParaRPr lang="en-US" dirty="0"/>
          </a:p>
        </p:txBody>
      </p:sp>
      <p:sp>
        <p:nvSpPr>
          <p:cNvPr id="15" name="Rectangle 14"/>
          <p:cNvSpPr/>
          <p:nvPr/>
        </p:nvSpPr>
        <p:spPr>
          <a:xfrm>
            <a:off x="675496" y="4541520"/>
            <a:ext cx="7818120" cy="664367"/>
          </a:xfrm>
          <a:prstGeom prst="rect">
            <a:avLst/>
          </a:prstGeom>
          <a:solidFill>
            <a:schemeClr val="accent1"/>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36456" y="4607510"/>
            <a:ext cx="7696200" cy="523783"/>
          </a:xfrm>
        </p:spPr>
        <p:txBody>
          <a:bodyPr anchor="ctr">
            <a:normAutofit/>
          </a:bodyPr>
          <a:lstStyle>
            <a:lvl1pPr marL="0" indent="0" algn="ctr">
              <a:buNone/>
              <a:defRPr sz="2000" cap="all" spc="250" baseline="0">
                <a:solidFill>
                  <a:srgbClr val="FFFFFF"/>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14" name="Rectangle 13"/>
          <p:cNvSpPr/>
          <p:nvPr/>
        </p:nvSpPr>
        <p:spPr>
          <a:xfrm>
            <a:off x="675757" y="3124200"/>
            <a:ext cx="7817599" cy="2077720"/>
          </a:xfrm>
          <a:prstGeom prst="rect">
            <a:avLst/>
          </a:prstGeom>
          <a:no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26128"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719071"/>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EE930F-909C-574F-9654-992A80E936D5}" type="datetimeFigureOut">
              <a:rPr lang="en-US" smtClean="0"/>
              <a:pPr/>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26128" y="408372"/>
            <a:ext cx="8260672" cy="1039427"/>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26128" y="1722438"/>
            <a:ext cx="4040188"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26128" y="2438400"/>
            <a:ext cx="4040188"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45025" y="1722438"/>
            <a:ext cx="4041775" cy="639762"/>
          </a:xfrm>
        </p:spPr>
        <p:txBody>
          <a:bodyPr anchor="b">
            <a:noAutofit/>
          </a:bodyPr>
          <a:lstStyle>
            <a:lvl1pPr marL="0" indent="0" algn="ctr">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438400"/>
            <a:ext cx="4041775" cy="3687762"/>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7CEE930F-909C-574F-9654-992A80E936D5}" type="datetimeFigureOut">
              <a:rPr lang="en-US" smtClean="0"/>
              <a:pPr/>
              <a:t>1/22/2019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CEE930F-909C-574F-9654-992A80E936D5}" type="datetimeFigureOut">
              <a:rPr lang="en-US" smtClean="0"/>
              <a:pPr/>
              <a:t>1/22/2019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1" name="Rounded Rectangle 10"/>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7CEE930F-909C-574F-9654-992A80E936D5}" type="datetimeFigureOut">
              <a:rPr lang="en-US" smtClean="0"/>
              <a:pPr/>
              <a:t>1/22/2019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12" name="Rounded Rectangle 11"/>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3886200" y="685800"/>
            <a:ext cx="4572000" cy="52578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CEE930F-909C-574F-9654-992A80E936D5}" type="datetimeFigureOut">
              <a:rPr lang="en-US" smtClean="0"/>
              <a:pPr/>
              <a:t>1/22/2019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A3641DA-F76F-404E-A8F4-151B94F3CFFA}" type="slidenum">
              <a:rPr lang="en-US" smtClean="0"/>
              <a:pPr/>
              <a:t>‹#›</a:t>
            </a:fld>
            <a:endParaRPr lang="en-US"/>
          </a:p>
        </p:txBody>
      </p:sp>
      <p:sp>
        <p:nvSpPr>
          <p:cNvPr id="8" name="Rectangle 7"/>
          <p:cNvSpPr/>
          <p:nvPr/>
        </p:nvSpPr>
        <p:spPr>
          <a:xfrm>
            <a:off x="560034" y="1505712"/>
            <a:ext cx="2716566" cy="3523488"/>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676690" y="1642472"/>
            <a:ext cx="2483254" cy="3234328"/>
          </a:xfrm>
          <a:prstGeom prst="rect">
            <a:avLst/>
          </a:prstGeom>
          <a:solidFill>
            <a:srgbClr val="FFFFFF"/>
          </a:solidFill>
          <a:ln w="6350" cmpd="dbl">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769000" y="2971800"/>
            <a:ext cx="2298634" cy="1752600"/>
          </a:xfrm>
        </p:spPr>
        <p:txBody>
          <a:bodyPr/>
          <a:lstStyle>
            <a:lvl1pPr marL="0" indent="0">
              <a:spcBef>
                <a:spcPts val="400"/>
              </a:spcBef>
              <a:buNone/>
              <a:defRPr sz="1400">
                <a:solidFill>
                  <a:schemeClr val="accent1">
                    <a:lumMod val="5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769000" y="1734312"/>
            <a:ext cx="2298634" cy="1191620"/>
          </a:xfrm>
        </p:spPr>
        <p:txBody>
          <a:bodyPr anchor="b">
            <a:normAutofit/>
          </a:bodyPr>
          <a:lstStyle>
            <a:lvl1pPr algn="l">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ounded Rectangle 8"/>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685800" y="621437"/>
            <a:ext cx="7772400" cy="4331564"/>
          </a:xfrm>
          <a:solidFill>
            <a:schemeClr val="bg2"/>
          </a:solidFill>
          <a:ln>
            <a:noFill/>
          </a:ln>
          <a:effectLst>
            <a:softEdge rad="12700"/>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5" name="Date Placeholder 4"/>
          <p:cNvSpPr>
            <a:spLocks noGrp="1"/>
          </p:cNvSpPr>
          <p:nvPr>
            <p:ph type="dt" sz="half" idx="10"/>
          </p:nvPr>
        </p:nvSpPr>
        <p:spPr/>
        <p:txBody>
          <a:bodyPr/>
          <a:lstStyle/>
          <a:p>
            <a:fld id="{7CEE930F-909C-574F-9654-992A80E936D5}" type="datetimeFigureOut">
              <a:rPr lang="en-US" smtClean="0"/>
              <a:pPr/>
              <a:t>1/22/2019</a:t>
            </a:fld>
            <a:endParaRPr lang="en-US"/>
          </a:p>
        </p:txBody>
      </p:sp>
      <p:sp>
        <p:nvSpPr>
          <p:cNvPr id="7" name="Slide Number Placeholder 6"/>
          <p:cNvSpPr>
            <a:spLocks noGrp="1"/>
          </p:cNvSpPr>
          <p:nvPr>
            <p:ph type="sldNum" sz="quarter" idx="12"/>
          </p:nvPr>
        </p:nvSpPr>
        <p:spPr/>
        <p:txBody>
          <a:bodyPr/>
          <a:lstStyle/>
          <a:p>
            <a:fld id="{BA3641DA-F76F-404E-A8F4-151B94F3CFFA}" type="slidenum">
              <a:rPr lang="en-US" smtClean="0"/>
              <a:pPr/>
              <a:t>‹#›</a:t>
            </a:fld>
            <a:endParaRPr lang="en-US"/>
          </a:p>
        </p:txBody>
      </p:sp>
      <p:sp>
        <p:nvSpPr>
          <p:cNvPr id="10" name="Rectangle 9"/>
          <p:cNvSpPr/>
          <p:nvPr/>
        </p:nvSpPr>
        <p:spPr>
          <a:xfrm>
            <a:off x="685800" y="4953000"/>
            <a:ext cx="7772400" cy="137160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61999" y="5029200"/>
            <a:ext cx="7600765" cy="1202924"/>
          </a:xfrm>
          <a:prstGeom prst="rect">
            <a:avLst/>
          </a:prstGeom>
          <a:solidFill>
            <a:srgbClr val="FFFFFF"/>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p:txBody>
          <a:bodyPr/>
          <a:lstStyle/>
          <a:p>
            <a:endParaRPr lang="en-US"/>
          </a:p>
        </p:txBody>
      </p:sp>
      <p:sp>
        <p:nvSpPr>
          <p:cNvPr id="13" name="Rectangle 12"/>
          <p:cNvSpPr/>
          <p:nvPr/>
        </p:nvSpPr>
        <p:spPr>
          <a:xfrm>
            <a:off x="914400" y="5638800"/>
            <a:ext cx="7328514" cy="451696"/>
          </a:xfrm>
          <a:prstGeom prst="rect">
            <a:avLst/>
          </a:prstGeom>
          <a:solidFill>
            <a:schemeClr val="accent1"/>
          </a:solid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605589" y="5074920"/>
            <a:ext cx="7946136" cy="1097280"/>
          </a:xfrm>
          <a:prstGeom prst="rect">
            <a:avLst/>
          </a:prstGeom>
          <a:noFill/>
          <a:ln w="6350" cmpd="dbl">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3"/>
          <p:cNvSpPr>
            <a:spLocks noGrp="1"/>
          </p:cNvSpPr>
          <p:nvPr>
            <p:ph type="body" sz="half" idx="2"/>
          </p:nvPr>
        </p:nvSpPr>
        <p:spPr>
          <a:xfrm>
            <a:off x="956289" y="5656556"/>
            <a:ext cx="7244736" cy="401715"/>
          </a:xfrm>
        </p:spPr>
        <p:txBody>
          <a:bodyPr anchor="ctr">
            <a:normAutofit/>
          </a:bodyPr>
          <a:lstStyle>
            <a:lvl1pPr marL="0" indent="0" algn="ctr">
              <a:buNone/>
              <a:defRPr sz="1500" cap="all" spc="250" baseline="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2" name="Title 1"/>
          <p:cNvSpPr>
            <a:spLocks noGrp="1"/>
          </p:cNvSpPr>
          <p:nvPr>
            <p:ph type="title"/>
          </p:nvPr>
        </p:nvSpPr>
        <p:spPr>
          <a:xfrm>
            <a:off x="914400" y="5105400"/>
            <a:ext cx="7328514" cy="523043"/>
          </a:xfrm>
        </p:spPr>
        <p:txBody>
          <a:bodyPr anchor="ctr" anchorCtr="0"/>
          <a:lstStyle>
            <a:lvl1pPr algn="ctr">
              <a:defRPr sz="2000" b="0">
                <a:solidFill>
                  <a:schemeClr val="accent1">
                    <a:lumMod val="75000"/>
                  </a:schemeClr>
                </a:solidFill>
              </a:defRPr>
            </a:lvl1pPr>
          </a:lstStyle>
          <a:p>
            <a:r>
              <a:rPr lang="en-US" smtClean="0"/>
              <a:t>Click to edit Master title style</a:t>
            </a:r>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CEE930F-909C-574F-9654-992A80E936D5}" type="datetimeFigureOut">
              <a:rPr lang="en-US" smtClean="0"/>
              <a:pPr/>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6861702" y="228600"/>
            <a:ext cx="1859280" cy="6122634"/>
          </a:xfrm>
          <a:prstGeom prst="rect">
            <a:avLst/>
          </a:prstGeom>
          <a:solidFill>
            <a:srgbClr val="FFFFFF">
              <a:alpha val="85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Rectangle 7"/>
          <p:cNvSpPr/>
          <p:nvPr/>
        </p:nvSpPr>
        <p:spPr>
          <a:xfrm>
            <a:off x="6955225" y="351409"/>
            <a:ext cx="1672235" cy="587701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048577" y="395427"/>
            <a:ext cx="1485531" cy="578898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380999"/>
            <a:ext cx="6172200" cy="5791201"/>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7CEE930F-909C-574F-9654-992A80E936D5}" type="datetimeFigureOut">
              <a:rPr lang="en-US" smtClean="0"/>
              <a:pPr/>
              <a:t>1/22/2019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A3641DA-F76F-404E-A8F4-151B94F3CFFA}"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1219200" y="4191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1219200" y="2044700"/>
            <a:ext cx="7772400" cy="4114800"/>
          </a:xfrm>
        </p:spPr>
        <p:txBody>
          <a:bodyPr/>
          <a:lstStyle/>
          <a:p>
            <a:pPr lvl="0"/>
            <a:endParaRPr lang="en-US" noProof="0" smtClean="0"/>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68BD66E-91F2-534F-A578-97B99206A101}" type="slidenum">
              <a:rPr lang="en-US"/>
              <a:pPr>
                <a:defRPr/>
              </a:pPr>
              <a:t>‹#›</a:t>
            </a:fld>
            <a:endParaRPr lang="en-US"/>
          </a:p>
        </p:txBody>
      </p:sp>
    </p:spTree>
    <p:extLst>
      <p:ext uri="{BB962C8B-B14F-4D97-AF65-F5344CB8AC3E}">
        <p14:creationId xmlns:p14="http://schemas.microsoft.com/office/powerpoint/2010/main" val="2208978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7" name="Rounded Rectangle 6"/>
          <p:cNvSpPr/>
          <p:nvPr/>
        </p:nvSpPr>
        <p:spPr>
          <a:xfrm>
            <a:off x="91440" y="101600"/>
            <a:ext cx="8961120" cy="6664960"/>
          </a:xfrm>
          <a:prstGeom prst="roundRect">
            <a:avLst>
              <a:gd name="adj" fmla="val 1735"/>
            </a:avLst>
          </a:prstGeom>
          <a:ln w="12700" cmpd="sng">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457200" y="1752600"/>
            <a:ext cx="8229600" cy="43735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2"/>
                </a:solidFill>
              </a:defRPr>
            </a:lvl1pPr>
          </a:lstStyle>
          <a:p>
            <a:fld id="{7CEE930F-909C-574F-9654-992A80E936D5}" type="datetimeFigureOut">
              <a:rPr lang="en-US" smtClean="0"/>
              <a:pPr/>
              <a:t>1/22/2019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2"/>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2"/>
                </a:solidFill>
              </a:defRPr>
            </a:lvl1pPr>
          </a:lstStyle>
          <a:p>
            <a:fld id="{BA3641DA-F76F-404E-A8F4-151B94F3CFFA}" type="slidenum">
              <a:rPr lang="en-US" smtClean="0"/>
              <a:pPr/>
              <a:t>‹#›</a:t>
            </a:fld>
            <a:endParaRPr lang="en-US"/>
          </a:p>
        </p:txBody>
      </p:sp>
      <p:sp>
        <p:nvSpPr>
          <p:cNvPr id="9" name="Rectangle 8"/>
          <p:cNvSpPr/>
          <p:nvPr/>
        </p:nvSpPr>
        <p:spPr>
          <a:xfrm>
            <a:off x="274320" y="278166"/>
            <a:ext cx="8595360" cy="1325880"/>
          </a:xfrm>
          <a:prstGeom prst="rect">
            <a:avLst/>
          </a:prstGeom>
          <a:solidFill>
            <a:srgbClr val="FFFFFF">
              <a:alpha val="83000"/>
            </a:srgbClr>
          </a:solidFill>
          <a:ln>
            <a:noFill/>
          </a:ln>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10" name="Rectangle 9"/>
          <p:cNvSpPr/>
          <p:nvPr/>
        </p:nvSpPr>
        <p:spPr>
          <a:xfrm>
            <a:off x="372863" y="372862"/>
            <a:ext cx="8380520" cy="1118587"/>
          </a:xfrm>
          <a:prstGeom prst="rect">
            <a:avLst/>
          </a:prstGeom>
          <a:solidFill>
            <a:srgbClr val="FFFFFF"/>
          </a:solidFill>
          <a:ln w="63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26128" y="408372"/>
            <a:ext cx="8260672" cy="103942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 id="2147483684" r:id="rId12"/>
  </p:sldLayoutIdLst>
  <p:txStyles>
    <p:titleStyle>
      <a:lvl1pPr algn="ctr" defTabSz="914400" rtl="0" eaLnBrk="1" latinLnBrk="0" hangingPunct="1">
        <a:spcBef>
          <a:spcPct val="0"/>
        </a:spcBef>
        <a:buNone/>
        <a:defRPr sz="3500" kern="1200" cap="all" baseline="0">
          <a:solidFill>
            <a:schemeClr val="accent1">
              <a:lumMod val="75000"/>
            </a:schemeClr>
          </a:solidFill>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400" kern="1200">
          <a:solidFill>
            <a:schemeClr val="tx2"/>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2"/>
          </a:solidFill>
          <a:latin typeface="+mn-lt"/>
          <a:ea typeface="+mn-ea"/>
          <a:cs typeface="+mn-cs"/>
        </a:defRPr>
      </a:lvl2pPr>
      <a:lvl3pPr marL="914400" indent="-228600" algn="l" defTabSz="914400" rtl="0" eaLnBrk="1" latinLnBrk="0" hangingPunct="1">
        <a:spcBef>
          <a:spcPct val="20000"/>
        </a:spcBef>
        <a:buClr>
          <a:schemeClr val="accent3"/>
        </a:buClr>
        <a:buFont typeface="Arial" pitchFamily="34" charset="0"/>
        <a:buChar char="•"/>
        <a:defRPr sz="1800" kern="1200">
          <a:solidFill>
            <a:schemeClr val="tx2"/>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2"/>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600" kern="1200" baseline="0">
          <a:solidFill>
            <a:schemeClr val="tx2"/>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a:solidFill>
            <a:schemeClr val="tx2"/>
          </a:solidFill>
          <a:latin typeface="+mn-lt"/>
          <a:ea typeface="+mn-ea"/>
          <a:cs typeface="+mn-cs"/>
        </a:defRPr>
      </a:lvl6pPr>
      <a:lvl7pPr marL="2011680" indent="-182880" algn="l" defTabSz="914400" rtl="0" eaLnBrk="1" latinLnBrk="0" hangingPunct="1">
        <a:spcBef>
          <a:spcPct val="20000"/>
        </a:spcBef>
        <a:buClr>
          <a:schemeClr val="accent2"/>
        </a:buClr>
        <a:buFont typeface="Arial" pitchFamily="34" charset="0"/>
        <a:buChar char="•"/>
        <a:defRPr sz="1400" kern="1200">
          <a:solidFill>
            <a:schemeClr val="tx2"/>
          </a:solidFill>
          <a:latin typeface="+mn-lt"/>
          <a:ea typeface="+mn-ea"/>
          <a:cs typeface="+mn-cs"/>
        </a:defRPr>
      </a:lvl7pPr>
      <a:lvl8pPr marL="2194560" indent="-182880" algn="l" defTabSz="914400" rtl="0" eaLnBrk="1" latinLnBrk="0" hangingPunct="1">
        <a:spcBef>
          <a:spcPct val="20000"/>
        </a:spcBef>
        <a:buClr>
          <a:schemeClr val="accent3"/>
        </a:buClr>
        <a:buFont typeface="Arial" pitchFamily="34" charset="0"/>
        <a:buChar char="•"/>
        <a:defRPr sz="1400" kern="1200">
          <a:solidFill>
            <a:schemeClr val="tx2"/>
          </a:solidFill>
          <a:latin typeface="+mn-lt"/>
          <a:ea typeface="+mn-ea"/>
          <a:cs typeface="+mn-cs"/>
        </a:defRPr>
      </a:lvl8pPr>
      <a:lvl9pPr marL="2377440" indent="-182880" algn="l" defTabSz="914400" rtl="0" eaLnBrk="1" latinLnBrk="0" hangingPunct="1">
        <a:spcBef>
          <a:spcPct val="20000"/>
        </a:spcBef>
        <a:buClr>
          <a:schemeClr val="accent4"/>
        </a:buClr>
        <a:buFont typeface="Arial" pitchFamily="34" charset="0"/>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2.xml"/><Relationship Id="rId1" Type="http://schemas.openxmlformats.org/officeDocument/2006/relationships/vmlDrawing" Target="../drawings/vmlDrawing1.vml"/><Relationship Id="rId5" Type="http://schemas.openxmlformats.org/officeDocument/2006/relationships/image" Target="../media/image2.emf"/><Relationship Id="rId4" Type="http://schemas.openxmlformats.org/officeDocument/2006/relationships/oleObject" Target="../embeddings/oleObject1.bin"/></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2.bin"/></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42805" y="4572000"/>
            <a:ext cx="6553200" cy="685800"/>
          </a:xfrm>
        </p:spPr>
        <p:txBody>
          <a:bodyPr>
            <a:noAutofit/>
          </a:bodyPr>
          <a:lstStyle/>
          <a:p>
            <a:r>
              <a:rPr lang="en-US" sz="2000" b="1" dirty="0">
                <a:solidFill>
                  <a:schemeClr val="tx1"/>
                </a:solidFill>
              </a:rPr>
              <a:t>Culture, diversity, and the language of inequality</a:t>
            </a:r>
          </a:p>
        </p:txBody>
      </p:sp>
      <p:sp>
        <p:nvSpPr>
          <p:cNvPr id="2" name="Title 1"/>
          <p:cNvSpPr>
            <a:spLocks noGrp="1"/>
          </p:cNvSpPr>
          <p:nvPr>
            <p:ph type="ctrTitle"/>
          </p:nvPr>
        </p:nvSpPr>
        <p:spPr/>
        <p:txBody>
          <a:bodyPr/>
          <a:lstStyle/>
          <a:p>
            <a:r>
              <a:rPr lang="en-US" b="1" dirty="0" smtClean="0"/>
              <a:t>EDS/SOC 117</a:t>
            </a:r>
            <a:br>
              <a:rPr lang="en-US" b="1" dirty="0" smtClean="0"/>
            </a:br>
            <a:r>
              <a:rPr lang="en-US" sz="2400" b="1" dirty="0" smtClean="0"/>
              <a:t>Week 2, Thursday</a:t>
            </a:r>
            <a:endParaRPr lang="en-US" sz="24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chemeClr val="tx1"/>
                </a:solidFill>
              </a:rPr>
              <a:t>Recap from </a:t>
            </a:r>
            <a:r>
              <a:rPr lang="en-US" sz="4400" dirty="0" err="1" smtClean="0">
                <a:solidFill>
                  <a:schemeClr val="tx1"/>
                </a:solidFill>
              </a:rPr>
              <a:t>tuesday</a:t>
            </a:r>
            <a:endParaRPr lang="en-US" sz="4400" dirty="0">
              <a:solidFill>
                <a:schemeClr val="tx1"/>
              </a:solidFill>
            </a:endParaRPr>
          </a:p>
        </p:txBody>
      </p:sp>
      <p:sp>
        <p:nvSpPr>
          <p:cNvPr id="3" name="Content Placeholder 2"/>
          <p:cNvSpPr>
            <a:spLocks noGrp="1"/>
          </p:cNvSpPr>
          <p:nvPr>
            <p:ph idx="1"/>
          </p:nvPr>
        </p:nvSpPr>
        <p:spPr>
          <a:xfrm>
            <a:off x="304800" y="1752600"/>
            <a:ext cx="8382000" cy="4800600"/>
          </a:xfrm>
        </p:spPr>
        <p:txBody>
          <a:bodyPr>
            <a:normAutofit/>
          </a:bodyPr>
          <a:lstStyle/>
          <a:p>
            <a:r>
              <a:rPr lang="en-US" sz="2600" dirty="0">
                <a:solidFill>
                  <a:schemeClr val="tx1"/>
                </a:solidFill>
              </a:rPr>
              <a:t>Negative beliefs about cultural differences or diversity influence schools, teachers, and </a:t>
            </a:r>
            <a:r>
              <a:rPr lang="en-US" sz="2600" dirty="0" smtClean="0">
                <a:solidFill>
                  <a:schemeClr val="tx1"/>
                </a:solidFill>
              </a:rPr>
              <a:t>students</a:t>
            </a:r>
          </a:p>
          <a:p>
            <a:endParaRPr lang="en-US" sz="2600" dirty="0" smtClean="0">
              <a:solidFill>
                <a:schemeClr val="tx1"/>
              </a:solidFill>
            </a:endParaRPr>
          </a:p>
          <a:p>
            <a:r>
              <a:rPr lang="en-US" sz="2600" dirty="0" smtClean="0">
                <a:solidFill>
                  <a:schemeClr val="tx1"/>
                </a:solidFill>
              </a:rPr>
              <a:t>Ideas about “difference,” and that differences, particularly ideas about racial differences are a social construction and not a biological fact</a:t>
            </a:r>
          </a:p>
          <a:p>
            <a:endParaRPr lang="en-US" sz="2600" dirty="0" smtClean="0">
              <a:solidFill>
                <a:schemeClr val="tx1"/>
              </a:solidFill>
            </a:endParaRPr>
          </a:p>
          <a:p>
            <a:r>
              <a:rPr lang="en-US" sz="2600" dirty="0" smtClean="0">
                <a:solidFill>
                  <a:schemeClr val="tx1"/>
                </a:solidFill>
              </a:rPr>
              <a:t>The meanings of differences change over time, just as language changes over time as the societal context changes</a:t>
            </a:r>
            <a:endParaRPr lang="en-US" sz="2600" dirty="0">
              <a:solidFill>
                <a:schemeClr val="tx1"/>
              </a:solidFill>
            </a:endParaRPr>
          </a:p>
          <a:p>
            <a:endParaRPr lang="en-US" sz="2600" dirty="0" smtClean="0">
              <a:solidFill>
                <a:schemeClr val="tx1"/>
              </a:solidFill>
            </a:endParaRPr>
          </a:p>
          <a:p>
            <a:endParaRPr lang="en-US" dirty="0"/>
          </a:p>
        </p:txBody>
      </p:sp>
    </p:spTree>
    <p:extLst>
      <p:ext uri="{BB962C8B-B14F-4D97-AF65-F5344CB8AC3E}">
        <p14:creationId xmlns:p14="http://schemas.microsoft.com/office/powerpoint/2010/main" val="15770577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1524000"/>
            <a:ext cx="8610600" cy="5257800"/>
          </a:xfrm>
        </p:spPr>
        <p:txBody>
          <a:bodyPr/>
          <a:lstStyle/>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a:p>
        </p:txBody>
      </p:sp>
      <p:sp>
        <p:nvSpPr>
          <p:cNvPr id="2" name="Title 1"/>
          <p:cNvSpPr>
            <a:spLocks noGrp="1"/>
          </p:cNvSpPr>
          <p:nvPr>
            <p:ph type="title"/>
          </p:nvPr>
        </p:nvSpPr>
        <p:spPr>
          <a:xfrm>
            <a:off x="228600" y="228600"/>
            <a:ext cx="8686800" cy="1591290"/>
          </a:xfrm>
        </p:spPr>
        <p:txBody>
          <a:bodyPr anchor="t">
            <a:noAutofit/>
          </a:bodyPr>
          <a:lstStyle/>
          <a:p>
            <a:pPr algn="ctr"/>
            <a:r>
              <a:rPr lang="en-US" sz="3000" b="1" dirty="0" smtClean="0">
                <a:solidFill>
                  <a:schemeClr val="tx1"/>
                </a:solidFill>
              </a:rPr>
              <a:t> </a:t>
            </a:r>
            <a:r>
              <a:rPr lang="en-US" sz="3000" dirty="0" smtClean="0">
                <a:solidFill>
                  <a:schemeClr val="tx1"/>
                </a:solidFill>
              </a:rPr>
              <a:t>Longstanding Conversation in Social Science: What Determines Our success or failure?</a:t>
            </a:r>
            <a:endParaRPr lang="en-US" sz="3000" dirty="0">
              <a:solidFill>
                <a:schemeClr val="tx1"/>
              </a:solidFill>
            </a:endParaRPr>
          </a:p>
        </p:txBody>
      </p:sp>
      <p:sp>
        <p:nvSpPr>
          <p:cNvPr id="8" name="TextBox 7"/>
          <p:cNvSpPr txBox="1"/>
          <p:nvPr/>
        </p:nvSpPr>
        <p:spPr>
          <a:xfrm>
            <a:off x="344170" y="1680112"/>
            <a:ext cx="2895600" cy="954107"/>
          </a:xfrm>
          <a:prstGeom prst="rect">
            <a:avLst/>
          </a:prstGeom>
          <a:noFill/>
        </p:spPr>
        <p:txBody>
          <a:bodyPr wrap="square" rtlCol="0">
            <a:spAutoFit/>
          </a:bodyPr>
          <a:lstStyle/>
          <a:p>
            <a:r>
              <a:rPr lang="en-US" sz="2800" b="1" dirty="0" smtClean="0"/>
              <a:t>Institutions in society </a:t>
            </a:r>
            <a:endParaRPr lang="en-US" sz="2800" b="1" dirty="0"/>
          </a:p>
        </p:txBody>
      </p:sp>
      <p:sp>
        <p:nvSpPr>
          <p:cNvPr id="12" name="TextBox 11"/>
          <p:cNvSpPr txBox="1"/>
          <p:nvPr/>
        </p:nvSpPr>
        <p:spPr>
          <a:xfrm>
            <a:off x="3352800" y="3428999"/>
            <a:ext cx="1791970" cy="830997"/>
          </a:xfrm>
          <a:prstGeom prst="rect">
            <a:avLst/>
          </a:prstGeom>
          <a:solidFill>
            <a:srgbClr val="00B0F0"/>
          </a:solidFill>
        </p:spPr>
        <p:txBody>
          <a:bodyPr wrap="square" rtlCol="0">
            <a:spAutoFit/>
          </a:bodyPr>
          <a:lstStyle/>
          <a:p>
            <a:r>
              <a:rPr lang="en-US" sz="4800" b="1" dirty="0" smtClean="0"/>
              <a:t> LIFE</a:t>
            </a:r>
            <a:endParaRPr lang="en-US" sz="4800" b="1" dirty="0"/>
          </a:p>
        </p:txBody>
      </p:sp>
      <p:sp>
        <p:nvSpPr>
          <p:cNvPr id="16" name="Rectangular Callout 15"/>
          <p:cNvSpPr/>
          <p:nvPr/>
        </p:nvSpPr>
        <p:spPr>
          <a:xfrm>
            <a:off x="6649390" y="2677712"/>
            <a:ext cx="2011680" cy="2597856"/>
          </a:xfrm>
          <a:prstGeom prst="wedgeRectCallout">
            <a:avLst>
              <a:gd name="adj1" fmla="val -121560"/>
              <a:gd name="adj2" fmla="val -3839"/>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p:cNvSpPr txBox="1"/>
          <p:nvPr/>
        </p:nvSpPr>
        <p:spPr>
          <a:xfrm>
            <a:off x="6649390" y="2677712"/>
            <a:ext cx="2137410" cy="2862322"/>
          </a:xfrm>
          <a:prstGeom prst="rect">
            <a:avLst/>
          </a:prstGeom>
          <a:noFill/>
        </p:spPr>
        <p:txBody>
          <a:bodyPr wrap="square" rtlCol="0">
            <a:spAutoFit/>
          </a:bodyPr>
          <a:lstStyle/>
          <a:p>
            <a:r>
              <a:rPr lang="en-US" sz="2000" b="1" dirty="0" smtClean="0"/>
              <a:t>Family</a:t>
            </a:r>
          </a:p>
          <a:p>
            <a:r>
              <a:rPr lang="en-US" sz="2000" b="1" dirty="0" smtClean="0"/>
              <a:t>Self</a:t>
            </a:r>
          </a:p>
          <a:p>
            <a:r>
              <a:rPr lang="en-US" sz="2000" b="1" dirty="0" smtClean="0"/>
              <a:t>Neighborhood</a:t>
            </a:r>
          </a:p>
          <a:p>
            <a:r>
              <a:rPr lang="en-US" sz="2000" b="1" dirty="0" smtClean="0"/>
              <a:t>Friends</a:t>
            </a:r>
          </a:p>
          <a:p>
            <a:r>
              <a:rPr lang="en-US" sz="2000" b="1" dirty="0" smtClean="0"/>
              <a:t>School</a:t>
            </a:r>
          </a:p>
          <a:p>
            <a:r>
              <a:rPr lang="en-US" sz="2000" b="1" dirty="0" smtClean="0"/>
              <a:t>Peers</a:t>
            </a:r>
          </a:p>
          <a:p>
            <a:r>
              <a:rPr lang="en-US" sz="2000" b="1" dirty="0" smtClean="0"/>
              <a:t>Church</a:t>
            </a:r>
          </a:p>
          <a:p>
            <a:r>
              <a:rPr lang="en-US" sz="2000" b="1" dirty="0" smtClean="0"/>
              <a:t>Etc.</a:t>
            </a:r>
          </a:p>
          <a:p>
            <a:endParaRPr lang="en-US" sz="2000" b="1" dirty="0"/>
          </a:p>
        </p:txBody>
      </p:sp>
      <p:sp>
        <p:nvSpPr>
          <p:cNvPr id="18" name="TextBox 17"/>
          <p:cNvSpPr txBox="1"/>
          <p:nvPr/>
        </p:nvSpPr>
        <p:spPr>
          <a:xfrm>
            <a:off x="5407428" y="1673928"/>
            <a:ext cx="3253641" cy="954107"/>
          </a:xfrm>
          <a:prstGeom prst="rect">
            <a:avLst/>
          </a:prstGeom>
          <a:noFill/>
        </p:spPr>
        <p:txBody>
          <a:bodyPr wrap="square" rtlCol="0">
            <a:spAutoFit/>
          </a:bodyPr>
          <a:lstStyle/>
          <a:p>
            <a:pPr algn="r"/>
            <a:r>
              <a:rPr lang="en-US" sz="2800" b="1" dirty="0" smtClean="0"/>
              <a:t>Individual choice, free will</a:t>
            </a:r>
          </a:p>
        </p:txBody>
      </p:sp>
      <p:sp>
        <p:nvSpPr>
          <p:cNvPr id="19" name="Rectangular Callout 18"/>
          <p:cNvSpPr/>
          <p:nvPr/>
        </p:nvSpPr>
        <p:spPr>
          <a:xfrm>
            <a:off x="381000" y="2677712"/>
            <a:ext cx="1676400" cy="2640330"/>
          </a:xfrm>
          <a:prstGeom prst="wedgeRectCallout">
            <a:avLst>
              <a:gd name="adj1" fmla="val 112786"/>
              <a:gd name="adj2" fmla="val -3538"/>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2000" b="1" dirty="0" smtClean="0">
                <a:solidFill>
                  <a:schemeClr val="tx1"/>
                </a:solidFill>
              </a:rPr>
              <a:t>Economic</a:t>
            </a:r>
          </a:p>
          <a:p>
            <a:r>
              <a:rPr lang="en-US" sz="2000" b="1" dirty="0" smtClean="0">
                <a:solidFill>
                  <a:schemeClr val="tx1"/>
                </a:solidFill>
              </a:rPr>
              <a:t>Health</a:t>
            </a:r>
          </a:p>
          <a:p>
            <a:r>
              <a:rPr lang="en-US" sz="2000" b="1" dirty="0" smtClean="0">
                <a:solidFill>
                  <a:schemeClr val="tx1"/>
                </a:solidFill>
              </a:rPr>
              <a:t>Education</a:t>
            </a:r>
          </a:p>
          <a:p>
            <a:r>
              <a:rPr lang="en-US" sz="2000" b="1" dirty="0" smtClean="0">
                <a:solidFill>
                  <a:schemeClr val="tx1"/>
                </a:solidFill>
              </a:rPr>
              <a:t>Social</a:t>
            </a:r>
          </a:p>
          <a:p>
            <a:r>
              <a:rPr lang="en-US" sz="2000" b="1" dirty="0" smtClean="0">
                <a:solidFill>
                  <a:schemeClr val="tx1"/>
                </a:solidFill>
              </a:rPr>
              <a:t>Legal</a:t>
            </a:r>
          </a:p>
          <a:p>
            <a:r>
              <a:rPr lang="en-US" sz="2000" b="1" dirty="0" smtClean="0">
                <a:solidFill>
                  <a:schemeClr val="tx1"/>
                </a:solidFill>
              </a:rPr>
              <a:t>Political </a:t>
            </a:r>
          </a:p>
          <a:p>
            <a:r>
              <a:rPr lang="en-US" sz="2000" b="1" dirty="0" smtClean="0">
                <a:solidFill>
                  <a:schemeClr val="tx1"/>
                </a:solidFill>
              </a:rPr>
              <a:t>Religious</a:t>
            </a:r>
          </a:p>
          <a:p>
            <a:r>
              <a:rPr lang="en-US" sz="2000" b="1" dirty="0" smtClean="0">
                <a:solidFill>
                  <a:schemeClr val="tx1"/>
                </a:solidFill>
              </a:rPr>
              <a:t>Etc.</a:t>
            </a:r>
            <a:endParaRPr lang="en-US" sz="2000" b="1" dirty="0">
              <a:solidFill>
                <a:schemeClr val="tx1"/>
              </a:solidFill>
            </a:endParaRPr>
          </a:p>
        </p:txBody>
      </p:sp>
      <p:sp>
        <p:nvSpPr>
          <p:cNvPr id="4" name="TextBox 3"/>
          <p:cNvSpPr txBox="1"/>
          <p:nvPr/>
        </p:nvSpPr>
        <p:spPr>
          <a:xfrm>
            <a:off x="344169" y="5474525"/>
            <a:ext cx="8294139" cy="923330"/>
          </a:xfrm>
          <a:prstGeom prst="rect">
            <a:avLst/>
          </a:prstGeom>
          <a:noFill/>
        </p:spPr>
        <p:txBody>
          <a:bodyPr wrap="square" rtlCol="0">
            <a:spAutoFit/>
          </a:bodyPr>
          <a:lstStyle/>
          <a:p>
            <a:pPr algn="ctr"/>
            <a:r>
              <a:rPr lang="en-US" sz="2700" i="1" dirty="0" smtClean="0"/>
              <a:t>What role does education play in shaping our pathways in life?</a:t>
            </a:r>
            <a:endParaRPr lang="en-US" sz="2700" i="1" dirty="0"/>
          </a:p>
        </p:txBody>
      </p:sp>
    </p:spTree>
    <p:extLst>
      <p:ext uri="{BB962C8B-B14F-4D97-AF65-F5344CB8AC3E}">
        <p14:creationId xmlns:p14="http://schemas.microsoft.com/office/powerpoint/2010/main" val="88078239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a:xfrm>
            <a:off x="609600" y="381000"/>
            <a:ext cx="7772400" cy="1143000"/>
          </a:xfrm>
        </p:spPr>
        <p:txBody>
          <a:bodyPr>
            <a:noAutofit/>
          </a:bodyPr>
          <a:lstStyle/>
          <a:p>
            <a:pPr>
              <a:defRPr/>
            </a:pPr>
            <a:r>
              <a:rPr lang="en-US" sz="3600" dirty="0">
                <a:solidFill>
                  <a:schemeClr val="tx1"/>
                </a:solidFill>
              </a:rPr>
              <a:t>View #1: </a:t>
            </a:r>
            <a:r>
              <a:rPr lang="en-US" sz="3600" dirty="0" smtClean="0">
                <a:solidFill>
                  <a:schemeClr val="tx1"/>
                </a:solidFill>
              </a:rPr>
              <a:t>Schools </a:t>
            </a:r>
            <a:r>
              <a:rPr lang="en-US" sz="3600" dirty="0">
                <a:solidFill>
                  <a:schemeClr val="tx1"/>
                </a:solidFill>
              </a:rPr>
              <a:t>as </a:t>
            </a:r>
            <a:r>
              <a:rPr lang="en-US" sz="3600" dirty="0" smtClean="0">
                <a:solidFill>
                  <a:schemeClr val="tx1"/>
                </a:solidFill>
              </a:rPr>
              <a:t>provider of equal opportunity</a:t>
            </a:r>
            <a:endParaRPr lang="en-US" sz="3600" dirty="0">
              <a:solidFill>
                <a:schemeClr val="tx1"/>
              </a:solidFill>
            </a:endParaRPr>
          </a:p>
        </p:txBody>
      </p:sp>
      <p:graphicFrame>
        <p:nvGraphicFramePr>
          <p:cNvPr id="16386" name="Object 2"/>
          <p:cNvGraphicFramePr>
            <a:graphicFrameLocks noGrp="1" noChangeAspect="1"/>
          </p:cNvGraphicFramePr>
          <p:nvPr>
            <p:ph type="chart" idx="1"/>
            <p:extLst/>
          </p:nvPr>
        </p:nvGraphicFramePr>
        <p:xfrm>
          <a:off x="92075" y="2646363"/>
          <a:ext cx="8783638" cy="4357687"/>
        </p:xfrm>
        <a:graphic>
          <a:graphicData uri="http://schemas.openxmlformats.org/presentationml/2006/ole">
            <mc:AlternateContent xmlns:mc="http://schemas.openxmlformats.org/markup-compatibility/2006">
              <mc:Choice xmlns:v="urn:schemas-microsoft-com:vml" Requires="v">
                <p:oleObj spid="_x0000_s1030" name="Document" r:id="rId4" imgW="5474643" imgH="2716705" progId="Word.Document.8">
                  <p:embed/>
                </p:oleObj>
              </mc:Choice>
              <mc:Fallback>
                <p:oleObj name="Document" r:id="rId4" imgW="5474643" imgH="2716705" progId="Word.Document.8">
                  <p:embed/>
                  <p:pic>
                    <p:nvPicPr>
                      <p:cNvPr id="16386" name="Object 2"/>
                      <p:cNvPicPr>
                        <a:picLocks noChangeAspect="1" noChangeArrowheads="1"/>
                      </p:cNvPicPr>
                      <p:nvPr/>
                    </p:nvPicPr>
                    <p:blipFill>
                      <a:blip r:embed="rId5"/>
                      <a:srcRect/>
                      <a:stretch>
                        <a:fillRect/>
                      </a:stretch>
                    </p:blipFill>
                    <p:spPr bwMode="auto">
                      <a:xfrm>
                        <a:off x="92075" y="2646363"/>
                        <a:ext cx="8783638" cy="4357687"/>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
        <p:nvSpPr>
          <p:cNvPr id="16388" name="Text Box 4"/>
          <p:cNvSpPr txBox="1">
            <a:spLocks noChangeArrowheads="1"/>
          </p:cNvSpPr>
          <p:nvPr/>
        </p:nvSpPr>
        <p:spPr bwMode="auto">
          <a:xfrm>
            <a:off x="1456425" y="5577453"/>
            <a:ext cx="3031599" cy="461665"/>
          </a:xfrm>
          <a:prstGeom prst="rect">
            <a:avLst/>
          </a:prstGeom>
          <a:noFill/>
          <a:ln w="9525">
            <a:noFill/>
            <a:miter lim="800000"/>
            <a:headEnd/>
            <a:tailEnd/>
          </a:ln>
        </p:spPr>
        <p:txBody>
          <a:bodyPr wrap="none">
            <a:prstTxWarp prst="textNoShape">
              <a:avLst/>
            </a:prstTxWarp>
            <a:spAutoFit/>
          </a:bodyPr>
          <a:lstStyle/>
          <a:p>
            <a:r>
              <a:rPr lang="en-US" sz="2400" dirty="0" smtClean="0"/>
              <a:t>Family Background</a:t>
            </a:r>
            <a:endParaRPr lang="en-US" sz="2400" dirty="0"/>
          </a:p>
        </p:txBody>
      </p:sp>
      <p:sp>
        <p:nvSpPr>
          <p:cNvPr id="16389" name="Text Box 5"/>
          <p:cNvSpPr txBox="1">
            <a:spLocks noChangeArrowheads="1"/>
          </p:cNvSpPr>
          <p:nvPr/>
        </p:nvSpPr>
        <p:spPr bwMode="auto">
          <a:xfrm>
            <a:off x="6245225" y="5562600"/>
            <a:ext cx="2097049" cy="461665"/>
          </a:xfrm>
          <a:prstGeom prst="rect">
            <a:avLst/>
          </a:prstGeom>
          <a:noFill/>
          <a:ln w="9525">
            <a:noFill/>
            <a:miter lim="800000"/>
            <a:headEnd/>
            <a:tailEnd/>
          </a:ln>
        </p:spPr>
        <p:txBody>
          <a:bodyPr wrap="none">
            <a:prstTxWarp prst="textNoShape">
              <a:avLst/>
            </a:prstTxWarp>
            <a:spAutoFit/>
          </a:bodyPr>
          <a:lstStyle/>
          <a:p>
            <a:r>
              <a:rPr lang="en-US" sz="2400" dirty="0"/>
              <a:t>Occupation </a:t>
            </a:r>
          </a:p>
        </p:txBody>
      </p:sp>
      <p:sp>
        <p:nvSpPr>
          <p:cNvPr id="16390" name="Text Box 6"/>
          <p:cNvSpPr txBox="1">
            <a:spLocks noChangeArrowheads="1"/>
          </p:cNvSpPr>
          <p:nvPr/>
        </p:nvSpPr>
        <p:spPr bwMode="auto">
          <a:xfrm>
            <a:off x="990600" y="3124200"/>
            <a:ext cx="2243138" cy="461665"/>
          </a:xfrm>
          <a:prstGeom prst="rect">
            <a:avLst/>
          </a:prstGeom>
          <a:noFill/>
          <a:ln w="9525">
            <a:noFill/>
            <a:miter lim="800000"/>
            <a:headEnd/>
            <a:tailEnd/>
          </a:ln>
        </p:spPr>
        <p:txBody>
          <a:bodyPr wrap="square">
            <a:prstTxWarp prst="textNoShape">
              <a:avLst/>
            </a:prstTxWarp>
            <a:spAutoFit/>
          </a:bodyPr>
          <a:lstStyle/>
          <a:p>
            <a:r>
              <a:rPr lang="en-US" sz="2400" dirty="0" smtClean="0"/>
              <a:t>High income</a:t>
            </a:r>
            <a:endParaRPr lang="en-US" sz="2400" dirty="0"/>
          </a:p>
        </p:txBody>
      </p:sp>
      <p:sp>
        <p:nvSpPr>
          <p:cNvPr id="16391" name="Text Box 8"/>
          <p:cNvSpPr txBox="1">
            <a:spLocks noChangeArrowheads="1"/>
          </p:cNvSpPr>
          <p:nvPr/>
        </p:nvSpPr>
        <p:spPr bwMode="auto">
          <a:xfrm>
            <a:off x="609600" y="3862943"/>
            <a:ext cx="2552700" cy="461665"/>
          </a:xfrm>
          <a:prstGeom prst="rect">
            <a:avLst/>
          </a:prstGeom>
          <a:noFill/>
          <a:ln w="9525">
            <a:noFill/>
            <a:miter lim="800000"/>
            <a:headEnd/>
            <a:tailEnd/>
          </a:ln>
        </p:spPr>
        <p:txBody>
          <a:bodyPr wrap="square">
            <a:prstTxWarp prst="textNoShape">
              <a:avLst/>
            </a:prstTxWarp>
            <a:spAutoFit/>
          </a:bodyPr>
          <a:lstStyle/>
          <a:p>
            <a:r>
              <a:rPr lang="en-US" sz="2400" dirty="0"/>
              <a:t>Middle</a:t>
            </a:r>
            <a:r>
              <a:rPr lang="en-US" sz="2400" dirty="0" smtClean="0"/>
              <a:t> income</a:t>
            </a:r>
            <a:endParaRPr lang="en-US" sz="2400" dirty="0"/>
          </a:p>
        </p:txBody>
      </p:sp>
      <p:sp>
        <p:nvSpPr>
          <p:cNvPr id="16392" name="Text Box 9"/>
          <p:cNvSpPr txBox="1">
            <a:spLocks noChangeArrowheads="1"/>
          </p:cNvSpPr>
          <p:nvPr/>
        </p:nvSpPr>
        <p:spPr bwMode="auto">
          <a:xfrm>
            <a:off x="990600" y="4612522"/>
            <a:ext cx="2167151" cy="461665"/>
          </a:xfrm>
          <a:prstGeom prst="rect">
            <a:avLst/>
          </a:prstGeom>
          <a:noFill/>
          <a:ln w="9525">
            <a:noFill/>
            <a:miter lim="800000"/>
            <a:headEnd/>
            <a:tailEnd/>
          </a:ln>
        </p:spPr>
        <p:txBody>
          <a:bodyPr wrap="square">
            <a:prstTxWarp prst="textNoShape">
              <a:avLst/>
            </a:prstTxWarp>
            <a:spAutoFit/>
          </a:bodyPr>
          <a:lstStyle/>
          <a:p>
            <a:r>
              <a:rPr lang="en-US" sz="2400" dirty="0" smtClean="0"/>
              <a:t>Low income</a:t>
            </a:r>
            <a:endParaRPr lang="en-US" sz="2400" dirty="0"/>
          </a:p>
        </p:txBody>
      </p:sp>
    </p:spTree>
    <p:extLst>
      <p:ext uri="{BB962C8B-B14F-4D97-AF65-F5344CB8AC3E}">
        <p14:creationId xmlns:p14="http://schemas.microsoft.com/office/powerpoint/2010/main" val="8838673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a:xfrm>
            <a:off x="296883" y="152400"/>
            <a:ext cx="8534400" cy="1219200"/>
          </a:xfrm>
        </p:spPr>
        <p:txBody>
          <a:bodyPr>
            <a:normAutofit fontScale="90000"/>
          </a:bodyPr>
          <a:lstStyle/>
          <a:p>
            <a:pPr>
              <a:defRPr/>
            </a:pPr>
            <a:r>
              <a:rPr lang="en-US" sz="2800" b="1" dirty="0" smtClean="0">
                <a:ea typeface="+mj-ea"/>
                <a:cs typeface="+mj-cs"/>
              </a:rPr>
              <a:t/>
            </a:r>
            <a:br>
              <a:rPr lang="en-US" sz="2800" b="1" dirty="0" smtClean="0">
                <a:ea typeface="+mj-ea"/>
                <a:cs typeface="+mj-cs"/>
              </a:rPr>
            </a:br>
            <a:r>
              <a:rPr lang="en-US" sz="3600" dirty="0" smtClean="0">
                <a:solidFill>
                  <a:schemeClr val="tx1"/>
                </a:solidFill>
                <a:ea typeface="+mj-ea"/>
                <a:cs typeface="+mj-cs"/>
              </a:rPr>
              <a:t>View #2: Schools reproduce social inequalities </a:t>
            </a:r>
            <a:r>
              <a:rPr lang="en-US" sz="2700" dirty="0" smtClean="0">
                <a:solidFill>
                  <a:schemeClr val="tx1"/>
                </a:solidFill>
                <a:ea typeface="+mj-ea"/>
                <a:cs typeface="+mj-cs"/>
              </a:rPr>
              <a:t>(Economic model)</a:t>
            </a:r>
            <a:endParaRPr lang="en-US" sz="2700" dirty="0">
              <a:solidFill>
                <a:schemeClr val="tx1"/>
              </a:solidFill>
              <a:ea typeface="+mj-ea"/>
              <a:cs typeface="+mj-cs"/>
            </a:endParaRPr>
          </a:p>
        </p:txBody>
      </p:sp>
      <p:graphicFrame>
        <p:nvGraphicFramePr>
          <p:cNvPr id="17410" name="Object 2"/>
          <p:cNvGraphicFramePr>
            <a:graphicFrameLocks noGrp="1" noChangeAspect="1"/>
          </p:cNvGraphicFramePr>
          <p:nvPr>
            <p:ph type="chart" idx="1"/>
            <p:extLst/>
          </p:nvPr>
        </p:nvGraphicFramePr>
        <p:xfrm>
          <a:off x="838200" y="2386013"/>
          <a:ext cx="7772400" cy="1946275"/>
        </p:xfrm>
        <a:graphic>
          <a:graphicData uri="http://schemas.openxmlformats.org/presentationml/2006/ole">
            <mc:AlternateContent xmlns:mc="http://schemas.openxmlformats.org/markup-compatibility/2006">
              <mc:Choice xmlns:v="urn:schemas-microsoft-com:vml" Requires="v">
                <p:oleObj spid="_x0000_s2054" name="Document" r:id="rId4" imgW="5491805" imgH="1375062" progId="Word.Document.8">
                  <p:embed/>
                </p:oleObj>
              </mc:Choice>
              <mc:Fallback>
                <p:oleObj name="Document" r:id="rId4" imgW="5491805" imgH="1375062" progId="Word.Document.8">
                  <p:embed/>
                  <p:pic>
                    <p:nvPicPr>
                      <p:cNvPr id="17410" name="Object 2"/>
                      <p:cNvPicPr>
                        <a:picLocks noChangeAspect="1" noChangeArrowheads="1"/>
                      </p:cNvPicPr>
                      <p:nvPr/>
                    </p:nvPicPr>
                    <p:blipFill>
                      <a:blip r:embed="rId5"/>
                      <a:srcRect/>
                      <a:stretch>
                        <a:fillRect/>
                      </a:stretch>
                    </p:blipFill>
                    <p:spPr bwMode="auto">
                      <a:xfrm>
                        <a:off x="838200" y="2386013"/>
                        <a:ext cx="7772400" cy="1946275"/>
                      </a:xfrm>
                      <a:prstGeom prst="rect">
                        <a:avLst/>
                      </a:prstGeom>
                      <a:noFill/>
                      <a:extLst/>
                    </p:spPr>
                  </p:pic>
                </p:oleObj>
              </mc:Fallback>
            </mc:AlternateContent>
          </a:graphicData>
        </a:graphic>
      </p:graphicFrame>
      <p:sp>
        <p:nvSpPr>
          <p:cNvPr id="17412" name="Text Box 5"/>
          <p:cNvSpPr txBox="1">
            <a:spLocks noChangeArrowheads="1"/>
          </p:cNvSpPr>
          <p:nvPr/>
        </p:nvSpPr>
        <p:spPr bwMode="auto">
          <a:xfrm>
            <a:off x="1219200" y="2976138"/>
            <a:ext cx="2366169" cy="461665"/>
          </a:xfrm>
          <a:prstGeom prst="rect">
            <a:avLst/>
          </a:prstGeom>
          <a:noFill/>
          <a:ln w="9525">
            <a:noFill/>
            <a:miter lim="800000"/>
            <a:headEnd/>
            <a:tailEnd/>
          </a:ln>
        </p:spPr>
        <p:txBody>
          <a:bodyPr wrap="square">
            <a:prstTxWarp prst="textNoShape">
              <a:avLst/>
            </a:prstTxWarp>
            <a:spAutoFit/>
          </a:bodyPr>
          <a:lstStyle/>
          <a:p>
            <a:r>
              <a:rPr lang="en-US" sz="2400" dirty="0" smtClean="0"/>
              <a:t>High Income</a:t>
            </a:r>
            <a:endParaRPr lang="en-US" sz="2400" dirty="0"/>
          </a:p>
        </p:txBody>
      </p:sp>
      <p:sp>
        <p:nvSpPr>
          <p:cNvPr id="17413" name="Text Box 6"/>
          <p:cNvSpPr txBox="1">
            <a:spLocks noChangeArrowheads="1"/>
          </p:cNvSpPr>
          <p:nvPr/>
        </p:nvSpPr>
        <p:spPr bwMode="auto">
          <a:xfrm>
            <a:off x="990600" y="3525877"/>
            <a:ext cx="2586831" cy="461665"/>
          </a:xfrm>
          <a:prstGeom prst="rect">
            <a:avLst/>
          </a:prstGeom>
          <a:noFill/>
          <a:ln w="9525">
            <a:noFill/>
            <a:miter lim="800000"/>
            <a:headEnd/>
            <a:tailEnd/>
          </a:ln>
        </p:spPr>
        <p:txBody>
          <a:bodyPr wrap="square">
            <a:prstTxWarp prst="textNoShape">
              <a:avLst/>
            </a:prstTxWarp>
            <a:spAutoFit/>
          </a:bodyPr>
          <a:lstStyle/>
          <a:p>
            <a:r>
              <a:rPr lang="en-US" sz="2400" dirty="0"/>
              <a:t>Middle</a:t>
            </a:r>
            <a:r>
              <a:rPr lang="en-US" sz="2400" dirty="0" smtClean="0"/>
              <a:t> Income</a:t>
            </a:r>
            <a:endParaRPr lang="en-US" sz="2400" dirty="0"/>
          </a:p>
        </p:txBody>
      </p:sp>
      <p:sp>
        <p:nvSpPr>
          <p:cNvPr id="17414" name="Text Box 7"/>
          <p:cNvSpPr txBox="1">
            <a:spLocks noChangeArrowheads="1"/>
          </p:cNvSpPr>
          <p:nvPr/>
        </p:nvSpPr>
        <p:spPr bwMode="auto">
          <a:xfrm>
            <a:off x="990600" y="3983639"/>
            <a:ext cx="3128169" cy="461665"/>
          </a:xfrm>
          <a:prstGeom prst="rect">
            <a:avLst/>
          </a:prstGeom>
          <a:noFill/>
          <a:ln w="9525">
            <a:noFill/>
            <a:miter lim="800000"/>
            <a:headEnd/>
            <a:tailEnd/>
          </a:ln>
        </p:spPr>
        <p:txBody>
          <a:bodyPr wrap="square">
            <a:prstTxWarp prst="textNoShape">
              <a:avLst/>
            </a:prstTxWarp>
            <a:spAutoFit/>
          </a:bodyPr>
          <a:lstStyle/>
          <a:p>
            <a:r>
              <a:rPr lang="en-US" sz="2400" dirty="0" smtClean="0"/>
              <a:t>Low Income</a:t>
            </a:r>
            <a:endParaRPr lang="en-US" sz="2400" dirty="0"/>
          </a:p>
        </p:txBody>
      </p:sp>
      <p:sp>
        <p:nvSpPr>
          <p:cNvPr id="17415" name="Text Box 8"/>
          <p:cNvSpPr txBox="1">
            <a:spLocks noChangeArrowheads="1"/>
          </p:cNvSpPr>
          <p:nvPr/>
        </p:nvSpPr>
        <p:spPr bwMode="auto">
          <a:xfrm>
            <a:off x="878284" y="5127406"/>
            <a:ext cx="3048000" cy="461665"/>
          </a:xfrm>
          <a:prstGeom prst="rect">
            <a:avLst/>
          </a:prstGeom>
          <a:noFill/>
          <a:ln w="9525">
            <a:noFill/>
            <a:miter lim="800000"/>
            <a:headEnd/>
            <a:tailEnd/>
          </a:ln>
        </p:spPr>
        <p:txBody>
          <a:bodyPr wrap="square">
            <a:prstTxWarp prst="textNoShape">
              <a:avLst/>
            </a:prstTxWarp>
            <a:spAutoFit/>
          </a:bodyPr>
          <a:lstStyle/>
          <a:p>
            <a:r>
              <a:rPr lang="en-US" sz="2400" dirty="0" smtClean="0"/>
              <a:t>Family Background</a:t>
            </a:r>
            <a:endParaRPr lang="en-US" sz="2400" dirty="0"/>
          </a:p>
        </p:txBody>
      </p:sp>
      <p:sp>
        <p:nvSpPr>
          <p:cNvPr id="17416" name="Text Box 9"/>
          <p:cNvSpPr txBox="1">
            <a:spLocks noChangeArrowheads="1"/>
          </p:cNvSpPr>
          <p:nvPr/>
        </p:nvSpPr>
        <p:spPr bwMode="auto">
          <a:xfrm>
            <a:off x="5361758" y="5097878"/>
            <a:ext cx="2257425" cy="457200"/>
          </a:xfrm>
          <a:prstGeom prst="rect">
            <a:avLst/>
          </a:prstGeom>
          <a:noFill/>
          <a:ln w="9525">
            <a:noFill/>
            <a:miter lim="800000"/>
            <a:headEnd/>
            <a:tailEnd/>
          </a:ln>
        </p:spPr>
        <p:txBody>
          <a:bodyPr>
            <a:prstTxWarp prst="textNoShape">
              <a:avLst/>
            </a:prstTxWarp>
            <a:spAutoFit/>
          </a:bodyPr>
          <a:lstStyle/>
          <a:p>
            <a:r>
              <a:rPr lang="en-US" sz="2400" dirty="0"/>
              <a:t>Occupation</a:t>
            </a:r>
          </a:p>
        </p:txBody>
      </p:sp>
      <p:sp>
        <p:nvSpPr>
          <p:cNvPr id="17417" name="Text Box 10"/>
          <p:cNvSpPr txBox="1">
            <a:spLocks noChangeArrowheads="1"/>
          </p:cNvSpPr>
          <p:nvPr/>
        </p:nvSpPr>
        <p:spPr bwMode="auto">
          <a:xfrm>
            <a:off x="4101836" y="2157413"/>
            <a:ext cx="1700213" cy="457200"/>
          </a:xfrm>
          <a:prstGeom prst="rect">
            <a:avLst/>
          </a:prstGeom>
          <a:noFill/>
          <a:ln w="9525">
            <a:noFill/>
            <a:miter lim="800000"/>
            <a:headEnd/>
            <a:tailEnd/>
          </a:ln>
        </p:spPr>
        <p:txBody>
          <a:bodyPr>
            <a:prstTxWarp prst="textNoShape">
              <a:avLst/>
            </a:prstTxWarp>
            <a:spAutoFit/>
          </a:bodyPr>
          <a:lstStyle/>
          <a:p>
            <a:r>
              <a:rPr lang="en-US" sz="2400" dirty="0"/>
              <a:t>School</a:t>
            </a:r>
            <a:r>
              <a:rPr lang="en-US" dirty="0"/>
              <a:t> </a:t>
            </a:r>
          </a:p>
        </p:txBody>
      </p:sp>
    </p:spTree>
    <p:extLst>
      <p:ext uri="{BB962C8B-B14F-4D97-AF65-F5344CB8AC3E}">
        <p14:creationId xmlns:p14="http://schemas.microsoft.com/office/powerpoint/2010/main" val="94785650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chemeClr val="tx1"/>
                </a:solidFill>
              </a:rPr>
              <a:t>HOW SCHOOLS RESPOND TO STUDENTS’ BACKGROUNDS</a:t>
            </a:r>
            <a:endParaRPr lang="en-US" sz="4400" dirty="0">
              <a:solidFill>
                <a:schemeClr val="tx1"/>
              </a:solidFill>
            </a:endParaRPr>
          </a:p>
        </p:txBody>
      </p:sp>
      <p:sp>
        <p:nvSpPr>
          <p:cNvPr id="3" name="Content Placeholder 2"/>
          <p:cNvSpPr>
            <a:spLocks noGrp="1"/>
          </p:cNvSpPr>
          <p:nvPr>
            <p:ph idx="1"/>
          </p:nvPr>
        </p:nvSpPr>
        <p:spPr>
          <a:xfrm>
            <a:off x="304800" y="1752600"/>
            <a:ext cx="8382000" cy="4800600"/>
          </a:xfrm>
        </p:spPr>
        <p:txBody>
          <a:bodyPr>
            <a:normAutofit/>
          </a:bodyPr>
          <a:lstStyle/>
          <a:p>
            <a:r>
              <a:rPr lang="en-US" sz="2800" dirty="0" smtClean="0">
                <a:solidFill>
                  <a:schemeClr val="tx1"/>
                </a:solidFill>
              </a:rPr>
              <a:t>Social class background is very important, but there are other factors that influence students’ experiences in school, their learning and achievement.</a:t>
            </a:r>
          </a:p>
          <a:p>
            <a:endParaRPr lang="en-US" sz="2800" dirty="0" smtClean="0">
              <a:solidFill>
                <a:schemeClr val="tx1"/>
              </a:solidFill>
            </a:endParaRPr>
          </a:p>
          <a:p>
            <a:r>
              <a:rPr lang="en-US" sz="2800" dirty="0">
                <a:solidFill>
                  <a:schemeClr val="tx1"/>
                </a:solidFill>
              </a:rPr>
              <a:t>W</a:t>
            </a:r>
            <a:r>
              <a:rPr lang="en-US" sz="2800" dirty="0" smtClean="0">
                <a:solidFill>
                  <a:schemeClr val="tx1"/>
                </a:solidFill>
              </a:rPr>
              <a:t>hat about culture, language, gender, race or ethnicity?</a:t>
            </a:r>
          </a:p>
          <a:p>
            <a:endParaRPr lang="en-US" sz="2800" dirty="0">
              <a:solidFill>
                <a:schemeClr val="tx1"/>
              </a:solidFill>
            </a:endParaRPr>
          </a:p>
          <a:p>
            <a:r>
              <a:rPr lang="en-US" sz="2800" dirty="0" smtClean="0">
                <a:solidFill>
                  <a:schemeClr val="tx1"/>
                </a:solidFill>
              </a:rPr>
              <a:t>How schools influence students is much more complicated.</a:t>
            </a:r>
          </a:p>
          <a:p>
            <a:endParaRPr lang="en-US" dirty="0"/>
          </a:p>
        </p:txBody>
      </p:sp>
    </p:spTree>
    <p:extLst>
      <p:ext uri="{BB962C8B-B14F-4D97-AF65-F5344CB8AC3E}">
        <p14:creationId xmlns:p14="http://schemas.microsoft.com/office/powerpoint/2010/main" val="172316821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solidFill>
                  <a:schemeClr val="tx1"/>
                </a:solidFill>
              </a:rPr>
              <a:t>C</a:t>
            </a:r>
            <a:r>
              <a:rPr lang="en-US" sz="4400" dirty="0" smtClean="0">
                <a:solidFill>
                  <a:schemeClr val="tx1"/>
                </a:solidFill>
              </a:rPr>
              <a:t>ase study: Linda Howard</a:t>
            </a:r>
            <a:endParaRPr lang="en-US" sz="4400" dirty="0">
              <a:solidFill>
                <a:schemeClr val="tx1"/>
              </a:solidFill>
            </a:endParaRPr>
          </a:p>
        </p:txBody>
      </p:sp>
      <p:sp>
        <p:nvSpPr>
          <p:cNvPr id="3" name="Content Placeholder 2"/>
          <p:cNvSpPr>
            <a:spLocks noGrp="1"/>
          </p:cNvSpPr>
          <p:nvPr>
            <p:ph idx="1"/>
          </p:nvPr>
        </p:nvSpPr>
        <p:spPr>
          <a:xfrm>
            <a:off x="304800" y="1752600"/>
            <a:ext cx="8382000" cy="4800600"/>
          </a:xfrm>
        </p:spPr>
        <p:txBody>
          <a:bodyPr>
            <a:normAutofit fontScale="92500" lnSpcReduction="10000"/>
          </a:bodyPr>
          <a:lstStyle/>
          <a:p>
            <a:pPr marL="114300" indent="0">
              <a:buNone/>
            </a:pPr>
            <a:r>
              <a:rPr lang="en-US" sz="2600" dirty="0" smtClean="0">
                <a:solidFill>
                  <a:schemeClr val="tx1"/>
                </a:solidFill>
              </a:rPr>
              <a:t>1.  What does culture mean for Linda? Does her view 	of herself match how others view her?</a:t>
            </a:r>
          </a:p>
          <a:p>
            <a:pPr marL="628650" indent="-514350">
              <a:buAutoNum type="arabicPeriod"/>
            </a:pPr>
            <a:endParaRPr lang="en-US" sz="2600" dirty="0" smtClean="0">
              <a:solidFill>
                <a:schemeClr val="tx1"/>
              </a:solidFill>
            </a:endParaRPr>
          </a:p>
          <a:p>
            <a:pPr marL="114300" indent="0">
              <a:buNone/>
            </a:pPr>
            <a:r>
              <a:rPr lang="en-US" sz="2600" dirty="0" smtClean="0">
                <a:solidFill>
                  <a:schemeClr val="tx1"/>
                </a:solidFill>
              </a:rPr>
              <a:t>2.  She thinks “we’re all racist in a sense.” Do </a:t>
            </a:r>
          </a:p>
          <a:p>
            <a:pPr marL="114300" indent="0">
              <a:buNone/>
            </a:pPr>
            <a:r>
              <a:rPr lang="en-US" sz="2600" dirty="0" smtClean="0">
                <a:solidFill>
                  <a:schemeClr val="tx1"/>
                </a:solidFill>
              </a:rPr>
              <a:t>	you think there’s some truth to this?</a:t>
            </a:r>
          </a:p>
          <a:p>
            <a:pPr marL="114300" indent="0">
              <a:buNone/>
            </a:pPr>
            <a:endParaRPr lang="en-US" sz="2600" dirty="0">
              <a:solidFill>
                <a:schemeClr val="tx1"/>
              </a:solidFill>
            </a:endParaRPr>
          </a:p>
          <a:p>
            <a:pPr marL="114300" indent="0">
              <a:buNone/>
            </a:pPr>
            <a:r>
              <a:rPr lang="en-US" sz="2600" dirty="0" smtClean="0">
                <a:solidFill>
                  <a:schemeClr val="tx1"/>
                </a:solidFill>
              </a:rPr>
              <a:t>3.  One of her teachers said she can go to 	Harvard and talk with people, and she can 	go out in the street and “rap with </a:t>
            </a:r>
            <a:r>
              <a:rPr lang="en-US" sz="2600" dirty="0" err="1" smtClean="0">
                <a:solidFill>
                  <a:schemeClr val="tx1"/>
                </a:solidFill>
              </a:rPr>
              <a:t>y’all</a:t>
            </a:r>
            <a:r>
              <a:rPr lang="en-US" sz="2600" dirty="0" smtClean="0">
                <a:solidFill>
                  <a:schemeClr val="tx1"/>
                </a:solidFill>
              </a:rPr>
              <a:t>.” Linda 	loves this – having her “street talk” and being 	able to “talk properly.” This reflects perceptions 	about language and being successful. Why is 	Linda’s view important? </a:t>
            </a:r>
            <a:endParaRPr lang="en-US" sz="2600" dirty="0">
              <a:solidFill>
                <a:schemeClr val="tx1"/>
              </a:solidFill>
            </a:endParaRPr>
          </a:p>
          <a:p>
            <a:pPr marL="114300" indent="0">
              <a:buNone/>
            </a:pPr>
            <a:endParaRPr lang="en-US" sz="2800" dirty="0" smtClean="0">
              <a:solidFill>
                <a:schemeClr val="tx1"/>
              </a:solidFill>
            </a:endParaRPr>
          </a:p>
          <a:p>
            <a:endParaRPr lang="en-US" dirty="0"/>
          </a:p>
        </p:txBody>
      </p:sp>
    </p:spTree>
    <p:extLst>
      <p:ext uri="{BB962C8B-B14F-4D97-AF65-F5344CB8AC3E}">
        <p14:creationId xmlns:p14="http://schemas.microsoft.com/office/powerpoint/2010/main" val="2224886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chemeClr val="tx1"/>
                </a:solidFill>
              </a:rPr>
              <a:t>Case study: rich miller</a:t>
            </a:r>
            <a:endParaRPr lang="en-US" sz="4400" dirty="0">
              <a:solidFill>
                <a:schemeClr val="tx1"/>
              </a:solidFill>
            </a:endParaRPr>
          </a:p>
        </p:txBody>
      </p:sp>
      <p:sp>
        <p:nvSpPr>
          <p:cNvPr id="3" name="Content Placeholder 2"/>
          <p:cNvSpPr>
            <a:spLocks noGrp="1"/>
          </p:cNvSpPr>
          <p:nvPr>
            <p:ph idx="1"/>
          </p:nvPr>
        </p:nvSpPr>
        <p:spPr>
          <a:xfrm>
            <a:off x="301295" y="1676400"/>
            <a:ext cx="8510337" cy="4953000"/>
          </a:xfrm>
        </p:spPr>
        <p:txBody>
          <a:bodyPr>
            <a:normAutofit fontScale="92500" lnSpcReduction="20000"/>
          </a:bodyPr>
          <a:lstStyle/>
          <a:p>
            <a:pPr marL="114300" indent="0">
              <a:buNone/>
            </a:pPr>
            <a:r>
              <a:rPr lang="en-US" sz="2800" dirty="0" smtClean="0">
                <a:solidFill>
                  <a:schemeClr val="tx1"/>
                </a:solidFill>
              </a:rPr>
              <a:t>1.  Rich has a strong sense of self instilled by his 	mother who pushes education. Yet, his 	experiences in society and in a mostly African 	American school contradict this message. 	Discuss his school experiences and how they 	influenced how he sees himself as a student. </a:t>
            </a:r>
          </a:p>
          <a:p>
            <a:pPr marL="114300" indent="0">
              <a:buNone/>
            </a:pPr>
            <a:endParaRPr lang="en-US" sz="2800" dirty="0" smtClean="0">
              <a:solidFill>
                <a:schemeClr val="tx1"/>
              </a:solidFill>
            </a:endParaRPr>
          </a:p>
          <a:p>
            <a:pPr marL="114300" indent="0">
              <a:buNone/>
            </a:pPr>
            <a:r>
              <a:rPr lang="en-US" sz="2800" dirty="0" smtClean="0">
                <a:solidFill>
                  <a:schemeClr val="tx1"/>
                </a:solidFill>
              </a:rPr>
              <a:t>2.  Even with a strong identity, Rich shares some 	negative perceptions about his race. How 	have these negative perceptions affected 	him? </a:t>
            </a:r>
          </a:p>
          <a:p>
            <a:pPr marL="114300" indent="0">
              <a:buNone/>
            </a:pPr>
            <a:endParaRPr lang="en-US" sz="2800" dirty="0" smtClean="0">
              <a:solidFill>
                <a:schemeClr val="tx1"/>
              </a:solidFill>
            </a:endParaRPr>
          </a:p>
          <a:p>
            <a:pPr marL="114300" indent="0">
              <a:buNone/>
            </a:pPr>
            <a:r>
              <a:rPr lang="en-US" sz="2800" dirty="0" smtClean="0">
                <a:solidFill>
                  <a:schemeClr val="tx1"/>
                </a:solidFill>
              </a:rPr>
              <a:t>3.  What do you think he means by, “Self-respect is 	one gift that you give yourself?</a:t>
            </a:r>
          </a:p>
        </p:txBody>
      </p:sp>
    </p:spTree>
    <p:extLst>
      <p:ext uri="{BB962C8B-B14F-4D97-AF65-F5344CB8AC3E}">
        <p14:creationId xmlns:p14="http://schemas.microsoft.com/office/powerpoint/2010/main" val="265220546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smtClean="0">
                <a:solidFill>
                  <a:schemeClr val="tx1"/>
                </a:solidFill>
              </a:rPr>
              <a:t>Case study: Vanessa </a:t>
            </a:r>
            <a:r>
              <a:rPr lang="en-US" sz="4400" dirty="0" err="1" smtClean="0">
                <a:solidFill>
                  <a:schemeClr val="tx1"/>
                </a:solidFill>
              </a:rPr>
              <a:t>Mattison</a:t>
            </a:r>
            <a:endParaRPr lang="en-US" sz="4400" dirty="0">
              <a:solidFill>
                <a:schemeClr val="tx1"/>
              </a:solidFill>
            </a:endParaRPr>
          </a:p>
        </p:txBody>
      </p:sp>
      <p:sp>
        <p:nvSpPr>
          <p:cNvPr id="3" name="Content Placeholder 2"/>
          <p:cNvSpPr>
            <a:spLocks noGrp="1"/>
          </p:cNvSpPr>
          <p:nvPr>
            <p:ph idx="1"/>
          </p:nvPr>
        </p:nvSpPr>
        <p:spPr>
          <a:xfrm>
            <a:off x="426128" y="1752600"/>
            <a:ext cx="8260672" cy="4800600"/>
          </a:xfrm>
        </p:spPr>
        <p:txBody>
          <a:bodyPr>
            <a:normAutofit/>
          </a:bodyPr>
          <a:lstStyle/>
          <a:p>
            <a:pPr marL="114300" indent="0">
              <a:buNone/>
            </a:pPr>
            <a:r>
              <a:rPr lang="en-US" dirty="0" smtClean="0">
                <a:solidFill>
                  <a:schemeClr val="tx1"/>
                </a:solidFill>
              </a:rPr>
              <a:t>1.  Vanessa seemed uncomfortable discussing racial, class or cultural differences. Her approach was that differences are not important – the “color-blind” approach. Why is this approach harmful to </a:t>
            </a:r>
            <a:r>
              <a:rPr lang="en-US" u="sng" dirty="0" smtClean="0">
                <a:solidFill>
                  <a:schemeClr val="tx1"/>
                </a:solidFill>
              </a:rPr>
              <a:t>all </a:t>
            </a:r>
            <a:r>
              <a:rPr lang="en-US" dirty="0" smtClean="0">
                <a:solidFill>
                  <a:schemeClr val="tx1"/>
                </a:solidFill>
              </a:rPr>
              <a:t>students?</a:t>
            </a:r>
            <a:endParaRPr lang="en-US" dirty="0">
              <a:solidFill>
                <a:schemeClr val="tx1"/>
              </a:solidFill>
            </a:endParaRPr>
          </a:p>
          <a:p>
            <a:pPr marL="114300" indent="0">
              <a:buNone/>
            </a:pPr>
            <a:endParaRPr lang="en-US" dirty="0" smtClean="0">
              <a:solidFill>
                <a:schemeClr val="tx1"/>
              </a:solidFill>
            </a:endParaRPr>
          </a:p>
          <a:p>
            <a:pPr marL="114300" indent="0">
              <a:buNone/>
            </a:pPr>
            <a:r>
              <a:rPr lang="en-US" dirty="0" smtClean="0">
                <a:solidFill>
                  <a:schemeClr val="tx1"/>
                </a:solidFill>
              </a:rPr>
              <a:t>2.  The author (Nieto) writes that research shows that Whites students are much less likely than students of color to identify ethnicity as important to their identity. Why do you think that’s the case? Are there exceptions?</a:t>
            </a:r>
            <a:endParaRPr lang="en-US" dirty="0">
              <a:solidFill>
                <a:schemeClr val="tx1"/>
              </a:solidFill>
            </a:endParaRPr>
          </a:p>
        </p:txBody>
      </p:sp>
    </p:spTree>
    <p:extLst>
      <p:ext uri="{BB962C8B-B14F-4D97-AF65-F5344CB8AC3E}">
        <p14:creationId xmlns:p14="http://schemas.microsoft.com/office/powerpoint/2010/main" val="158128135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What Determines Success? </a:t>
            </a:r>
            <a:endParaRPr lang="en-US" b="1" dirty="0">
              <a:solidFill>
                <a:schemeClr val="tx1"/>
              </a:solidFill>
            </a:endParaRPr>
          </a:p>
        </p:txBody>
      </p:sp>
      <p:graphicFrame>
        <p:nvGraphicFramePr>
          <p:cNvPr id="4" name="Content Placeholder 3"/>
          <p:cNvGraphicFramePr>
            <a:graphicFrameLocks noGrp="1"/>
          </p:cNvGraphicFramePr>
          <p:nvPr>
            <p:ph sz="quarter" idx="1"/>
            <p:extLst/>
          </p:nvPr>
        </p:nvGraphicFramePr>
        <p:xfrm>
          <a:off x="228600" y="1524000"/>
          <a:ext cx="8689975" cy="457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p:cNvSpPr txBox="1"/>
          <p:nvPr/>
        </p:nvSpPr>
        <p:spPr>
          <a:xfrm>
            <a:off x="6324600" y="2240233"/>
            <a:ext cx="2514600" cy="646331"/>
          </a:xfrm>
          <a:prstGeom prst="rect">
            <a:avLst/>
          </a:prstGeom>
          <a:noFill/>
        </p:spPr>
        <p:txBody>
          <a:bodyPr wrap="square" rtlCol="0">
            <a:spAutoFit/>
          </a:bodyPr>
          <a:lstStyle/>
          <a:p>
            <a:r>
              <a:rPr lang="en-US" sz="3600" b="1" dirty="0" smtClean="0">
                <a:latin typeface="Baveuse" panose="02000700000000000000" pitchFamily="2" charset="0"/>
              </a:rPr>
              <a:t>UCSD</a:t>
            </a:r>
            <a:endParaRPr lang="en-US" sz="3600" b="1" dirty="0">
              <a:latin typeface="Baveuse" panose="02000700000000000000" pitchFamily="2" charset="0"/>
            </a:endParaRPr>
          </a:p>
        </p:txBody>
      </p:sp>
    </p:spTree>
    <p:extLst>
      <p:ext uri="{BB962C8B-B14F-4D97-AF65-F5344CB8AC3E}">
        <p14:creationId xmlns:p14="http://schemas.microsoft.com/office/powerpoint/2010/main" val="332923232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381000"/>
            <a:ext cx="8534400" cy="990600"/>
          </a:xfrm>
        </p:spPr>
        <p:txBody>
          <a:bodyPr>
            <a:noAutofit/>
          </a:bodyPr>
          <a:lstStyle/>
          <a:p>
            <a:r>
              <a:rPr lang="en-US" sz="3200" dirty="0" smtClean="0">
                <a:solidFill>
                  <a:schemeClr val="tx1"/>
                </a:solidFill>
              </a:rPr>
              <a:t>What Has Influenced Your Pathway to College?</a:t>
            </a:r>
            <a:endParaRPr lang="en-US" sz="3200" dirty="0">
              <a:solidFill>
                <a:schemeClr val="tx1"/>
              </a:solidFill>
            </a:endParaRPr>
          </a:p>
        </p:txBody>
      </p:sp>
      <p:sp>
        <p:nvSpPr>
          <p:cNvPr id="3" name="Content Placeholder 2"/>
          <p:cNvSpPr>
            <a:spLocks noGrp="1"/>
          </p:cNvSpPr>
          <p:nvPr>
            <p:ph sz="quarter" idx="1"/>
          </p:nvPr>
        </p:nvSpPr>
        <p:spPr>
          <a:xfrm>
            <a:off x="228600" y="1676400"/>
            <a:ext cx="8610600" cy="5181600"/>
          </a:xfrm>
        </p:spPr>
        <p:txBody>
          <a:bodyPr>
            <a:normAutofit/>
          </a:bodyPr>
          <a:lstStyle/>
          <a:p>
            <a:r>
              <a:rPr lang="en-US" sz="2600" dirty="0" smtClean="0">
                <a:solidFill>
                  <a:schemeClr val="tx1"/>
                </a:solidFill>
              </a:rPr>
              <a:t>Take a few moments to think about your life and what influenced your pathway to UCSD.  </a:t>
            </a:r>
          </a:p>
          <a:p>
            <a:endParaRPr lang="en-US" sz="2600" dirty="0" smtClean="0">
              <a:solidFill>
                <a:schemeClr val="tx1"/>
              </a:solidFill>
            </a:endParaRPr>
          </a:p>
          <a:p>
            <a:r>
              <a:rPr lang="en-US" sz="2600" dirty="0">
                <a:solidFill>
                  <a:schemeClr val="tx1"/>
                </a:solidFill>
              </a:rPr>
              <a:t>First, jot down influences that helped you – persons, places, things, events, opportunities, </a:t>
            </a:r>
            <a:r>
              <a:rPr lang="en-US" sz="2600" dirty="0" smtClean="0">
                <a:solidFill>
                  <a:schemeClr val="tx1"/>
                </a:solidFill>
              </a:rPr>
              <a:t>programs</a:t>
            </a:r>
            <a:r>
              <a:rPr lang="en-US" sz="2600" smtClean="0">
                <a:solidFill>
                  <a:schemeClr val="tx1"/>
                </a:solidFill>
              </a:rPr>
              <a:t>, resources, etc</a:t>
            </a:r>
            <a:r>
              <a:rPr lang="en-US" sz="2600" dirty="0">
                <a:solidFill>
                  <a:schemeClr val="tx1"/>
                </a:solidFill>
              </a:rPr>
              <a:t>. List all things “big” and “small.” </a:t>
            </a:r>
          </a:p>
          <a:p>
            <a:endParaRPr lang="en-US" sz="2600" dirty="0">
              <a:solidFill>
                <a:schemeClr val="tx1"/>
              </a:solidFill>
            </a:endParaRPr>
          </a:p>
          <a:p>
            <a:r>
              <a:rPr lang="en-US" sz="2600" dirty="0">
                <a:solidFill>
                  <a:schemeClr val="tx1"/>
                </a:solidFill>
              </a:rPr>
              <a:t>Second, re-read </a:t>
            </a:r>
            <a:r>
              <a:rPr lang="en-US" sz="2600" dirty="0" smtClean="0">
                <a:solidFill>
                  <a:schemeClr val="tx1"/>
                </a:solidFill>
              </a:rPr>
              <a:t>your </a:t>
            </a:r>
            <a:r>
              <a:rPr lang="en-US" sz="2600" dirty="0">
                <a:solidFill>
                  <a:schemeClr val="tx1"/>
                </a:solidFill>
              </a:rPr>
              <a:t>list of influences. Pick </a:t>
            </a:r>
            <a:r>
              <a:rPr lang="en-US" sz="2600" dirty="0" smtClean="0">
                <a:solidFill>
                  <a:schemeClr val="tx1"/>
                </a:solidFill>
              </a:rPr>
              <a:t>the top </a:t>
            </a:r>
            <a:r>
              <a:rPr lang="en-US" sz="2600" dirty="0">
                <a:solidFill>
                  <a:schemeClr val="tx1"/>
                </a:solidFill>
              </a:rPr>
              <a:t>3</a:t>
            </a:r>
            <a:r>
              <a:rPr lang="en-US" sz="2600" dirty="0" smtClean="0">
                <a:solidFill>
                  <a:schemeClr val="tx1"/>
                </a:solidFill>
              </a:rPr>
              <a:t> </a:t>
            </a:r>
            <a:r>
              <a:rPr lang="en-US" sz="2600" dirty="0">
                <a:solidFill>
                  <a:schemeClr val="tx1"/>
                </a:solidFill>
              </a:rPr>
              <a:t>influences that were the most important, then write about why you selected the 3</a:t>
            </a:r>
            <a:r>
              <a:rPr lang="en-US" sz="2600" dirty="0" smtClean="0">
                <a:solidFill>
                  <a:schemeClr val="tx1"/>
                </a:solidFill>
              </a:rPr>
              <a:t> </a:t>
            </a:r>
            <a:r>
              <a:rPr lang="en-US" sz="2600" dirty="0">
                <a:solidFill>
                  <a:schemeClr val="tx1"/>
                </a:solidFill>
              </a:rPr>
              <a:t>influences.</a:t>
            </a:r>
          </a:p>
          <a:p>
            <a:endParaRPr lang="en-US" b="1" dirty="0" smtClean="0"/>
          </a:p>
        </p:txBody>
      </p:sp>
    </p:spTree>
    <p:extLst>
      <p:ext uri="{BB962C8B-B14F-4D97-AF65-F5344CB8AC3E}">
        <p14:creationId xmlns:p14="http://schemas.microsoft.com/office/powerpoint/2010/main" val="2855382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400" dirty="0" smtClean="0">
                <a:solidFill>
                  <a:schemeClr val="tx1"/>
                </a:solidFill>
              </a:rPr>
              <a:t>What is culture?</a:t>
            </a:r>
            <a:endParaRPr lang="en-US" sz="4400" dirty="0">
              <a:solidFill>
                <a:schemeClr val="tx1"/>
              </a:solidFill>
            </a:endParaRPr>
          </a:p>
        </p:txBody>
      </p:sp>
      <p:sp>
        <p:nvSpPr>
          <p:cNvPr id="2" name="Content Placeholder 1"/>
          <p:cNvSpPr>
            <a:spLocks noGrp="1"/>
          </p:cNvSpPr>
          <p:nvPr>
            <p:ph idx="1"/>
          </p:nvPr>
        </p:nvSpPr>
        <p:spPr>
          <a:xfrm>
            <a:off x="426128" y="1905000"/>
            <a:ext cx="8260672" cy="4648200"/>
          </a:xfrm>
        </p:spPr>
        <p:txBody>
          <a:bodyPr>
            <a:normAutofit/>
          </a:bodyPr>
          <a:lstStyle/>
          <a:p>
            <a:pPr marL="7938" indent="0">
              <a:buNone/>
            </a:pPr>
            <a:r>
              <a:rPr lang="en-US" sz="3200" dirty="0" smtClean="0">
                <a:solidFill>
                  <a:schemeClr val="tx1"/>
                </a:solidFill>
              </a:rPr>
              <a:t>Take a moment to jot a few lines on your paper about “culture.” </a:t>
            </a:r>
          </a:p>
          <a:p>
            <a:pPr marL="7938" indent="0">
              <a:buNone/>
            </a:pPr>
            <a:endParaRPr lang="en-US" sz="3200" dirty="0" smtClean="0">
              <a:solidFill>
                <a:schemeClr val="tx1"/>
              </a:solidFill>
            </a:endParaRPr>
          </a:p>
          <a:p>
            <a:pPr marL="457200"/>
            <a:r>
              <a:rPr lang="en-US" sz="3200" dirty="0" smtClean="0">
                <a:solidFill>
                  <a:schemeClr val="tx1"/>
                </a:solidFill>
              </a:rPr>
              <a:t>What is it? Where does it come from? </a:t>
            </a:r>
          </a:p>
          <a:p>
            <a:pPr marL="509588" indent="-280988"/>
            <a:r>
              <a:rPr lang="en-US" sz="3200" dirty="0" smtClean="0">
                <a:solidFill>
                  <a:schemeClr val="tx1"/>
                </a:solidFill>
              </a:rPr>
              <a:t>What is NOT culture?</a:t>
            </a:r>
          </a:p>
          <a:p>
            <a:pPr marL="114300" indent="0">
              <a:buNone/>
            </a:pPr>
            <a:endParaRPr lang="en-US" sz="2800" b="1" dirty="0" smtClean="0"/>
          </a:p>
          <a:p>
            <a:pPr marL="114300" indent="0">
              <a:buNone/>
            </a:pPr>
            <a:endParaRPr lang="en-US" sz="2800" b="1" dirty="0" smtClean="0"/>
          </a:p>
          <a:p>
            <a:pPr marL="114300" indent="0">
              <a:buNone/>
            </a:pPr>
            <a:r>
              <a:rPr lang="en-US" b="1" dirty="0" smtClean="0"/>
              <a:t> </a:t>
            </a:r>
          </a:p>
        </p:txBody>
      </p:sp>
    </p:spTree>
    <p:extLst>
      <p:ext uri="{BB962C8B-B14F-4D97-AF65-F5344CB8AC3E}">
        <p14:creationId xmlns:p14="http://schemas.microsoft.com/office/powerpoint/2010/main" val="311456745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sz="4000" dirty="0" smtClean="0">
                <a:solidFill>
                  <a:schemeClr val="tx1"/>
                </a:solidFill>
              </a:rPr>
              <a:t>NIETO READING ON CULTURE</a:t>
            </a:r>
            <a:endParaRPr lang="en-US" sz="4000" dirty="0">
              <a:solidFill>
                <a:schemeClr val="tx1"/>
              </a:solidFill>
            </a:endParaRPr>
          </a:p>
        </p:txBody>
      </p:sp>
      <p:sp>
        <p:nvSpPr>
          <p:cNvPr id="2" name="Content Placeholder 1"/>
          <p:cNvSpPr>
            <a:spLocks noGrp="1"/>
          </p:cNvSpPr>
          <p:nvPr>
            <p:ph idx="1"/>
          </p:nvPr>
        </p:nvSpPr>
        <p:spPr>
          <a:xfrm>
            <a:off x="304800" y="1752600"/>
            <a:ext cx="8610600" cy="4800600"/>
          </a:xfrm>
        </p:spPr>
        <p:txBody>
          <a:bodyPr>
            <a:normAutofit fontScale="92500"/>
          </a:bodyPr>
          <a:lstStyle/>
          <a:p>
            <a:pPr marL="114300" indent="0">
              <a:buNone/>
            </a:pPr>
            <a:r>
              <a:rPr lang="en-US" dirty="0" smtClean="0">
                <a:solidFill>
                  <a:schemeClr val="tx1"/>
                </a:solidFill>
              </a:rPr>
              <a:t>“Culture as the </a:t>
            </a:r>
            <a:r>
              <a:rPr lang="en-US" dirty="0">
                <a:solidFill>
                  <a:schemeClr val="tx1"/>
                </a:solidFill>
              </a:rPr>
              <a:t>ever-changing </a:t>
            </a:r>
            <a:r>
              <a:rPr lang="en-US" dirty="0" smtClean="0">
                <a:solidFill>
                  <a:schemeClr val="tx1"/>
                </a:solidFill>
              </a:rPr>
              <a:t>values, traditions</a:t>
            </a:r>
            <a:r>
              <a:rPr lang="en-US" dirty="0">
                <a:solidFill>
                  <a:schemeClr val="tx1"/>
                </a:solidFill>
              </a:rPr>
              <a:t>, social and political relationships, and worldview </a:t>
            </a:r>
            <a:r>
              <a:rPr lang="en-US" dirty="0" smtClean="0">
                <a:solidFill>
                  <a:schemeClr val="tx1"/>
                </a:solidFill>
              </a:rPr>
              <a:t>created, shared</a:t>
            </a:r>
            <a:r>
              <a:rPr lang="en-US" dirty="0">
                <a:solidFill>
                  <a:schemeClr val="tx1"/>
                </a:solidFill>
              </a:rPr>
              <a:t>, and transformed by a group of people bound together by </a:t>
            </a:r>
            <a:r>
              <a:rPr lang="en-US" dirty="0" smtClean="0">
                <a:solidFill>
                  <a:schemeClr val="tx1"/>
                </a:solidFill>
              </a:rPr>
              <a:t>a combination </a:t>
            </a:r>
            <a:r>
              <a:rPr lang="en-US" dirty="0">
                <a:solidFill>
                  <a:schemeClr val="tx1"/>
                </a:solidFill>
              </a:rPr>
              <a:t>of factors that can include a common history, </a:t>
            </a:r>
            <a:r>
              <a:rPr lang="en-US" dirty="0" smtClean="0">
                <a:solidFill>
                  <a:schemeClr val="tx1"/>
                </a:solidFill>
              </a:rPr>
              <a:t>geographic location</a:t>
            </a:r>
            <a:r>
              <a:rPr lang="en-US" dirty="0">
                <a:solidFill>
                  <a:schemeClr val="tx1"/>
                </a:solidFill>
              </a:rPr>
              <a:t>, language, social class, and religion.” </a:t>
            </a:r>
            <a:endParaRPr lang="en-US" dirty="0" smtClean="0">
              <a:solidFill>
                <a:schemeClr val="tx1"/>
              </a:solidFill>
            </a:endParaRPr>
          </a:p>
          <a:p>
            <a:pPr marL="114300" indent="0">
              <a:buNone/>
            </a:pPr>
            <a:endParaRPr lang="en-US" dirty="0">
              <a:solidFill>
                <a:schemeClr val="tx1"/>
              </a:solidFill>
            </a:endParaRPr>
          </a:p>
          <a:p>
            <a:pPr marL="114300" indent="0">
              <a:buNone/>
            </a:pPr>
            <a:r>
              <a:rPr lang="en-US" dirty="0" smtClean="0">
                <a:solidFill>
                  <a:schemeClr val="tx1"/>
                </a:solidFill>
              </a:rPr>
              <a:t>“Culture </a:t>
            </a:r>
            <a:r>
              <a:rPr lang="en-US" dirty="0">
                <a:solidFill>
                  <a:schemeClr val="tx1"/>
                </a:solidFill>
              </a:rPr>
              <a:t>is </a:t>
            </a:r>
            <a:r>
              <a:rPr lang="en-US" dirty="0" smtClean="0">
                <a:solidFill>
                  <a:schemeClr val="tx1"/>
                </a:solidFill>
              </a:rPr>
              <a:t>complex; </a:t>
            </a:r>
            <a:r>
              <a:rPr lang="en-US" dirty="0">
                <a:solidFill>
                  <a:schemeClr val="tx1"/>
                </a:solidFill>
              </a:rPr>
              <a:t>it includes content </a:t>
            </a:r>
            <a:r>
              <a:rPr lang="en-US" dirty="0" smtClean="0">
                <a:solidFill>
                  <a:schemeClr val="tx1"/>
                </a:solidFill>
              </a:rPr>
              <a:t>or product </a:t>
            </a:r>
            <a:r>
              <a:rPr lang="en-US" dirty="0">
                <a:solidFill>
                  <a:schemeClr val="tx1"/>
                </a:solidFill>
              </a:rPr>
              <a:t>(the what of culture), process (how it is created and </a:t>
            </a:r>
            <a:r>
              <a:rPr lang="en-US" dirty="0" smtClean="0">
                <a:solidFill>
                  <a:schemeClr val="tx1"/>
                </a:solidFill>
              </a:rPr>
              <a:t>transformed), and </a:t>
            </a:r>
            <a:r>
              <a:rPr lang="en-US" dirty="0">
                <a:solidFill>
                  <a:schemeClr val="tx1"/>
                </a:solidFill>
              </a:rPr>
              <a:t>the agents of culture (who is responsible for creating </a:t>
            </a:r>
            <a:r>
              <a:rPr lang="en-US" dirty="0" smtClean="0">
                <a:solidFill>
                  <a:schemeClr val="tx1"/>
                </a:solidFill>
              </a:rPr>
              <a:t>and changing </a:t>
            </a:r>
            <a:r>
              <a:rPr lang="en-US" dirty="0">
                <a:solidFill>
                  <a:schemeClr val="tx1"/>
                </a:solidFill>
              </a:rPr>
              <a:t>it). Culture cannot be reduced to holidays, foods, or </a:t>
            </a:r>
            <a:r>
              <a:rPr lang="en-US" dirty="0" smtClean="0">
                <a:solidFill>
                  <a:schemeClr val="tx1"/>
                </a:solidFill>
              </a:rPr>
              <a:t>dances, although </a:t>
            </a:r>
            <a:r>
              <a:rPr lang="en-US" dirty="0">
                <a:solidFill>
                  <a:schemeClr val="tx1"/>
                </a:solidFill>
              </a:rPr>
              <a:t>these are, of course, elements of culture. </a:t>
            </a:r>
            <a:r>
              <a:rPr lang="en-US" u="sng" dirty="0">
                <a:solidFill>
                  <a:schemeClr val="tx1"/>
                </a:solidFill>
              </a:rPr>
              <a:t>This definition </a:t>
            </a:r>
            <a:r>
              <a:rPr lang="en-US" u="sng" dirty="0" smtClean="0">
                <a:solidFill>
                  <a:schemeClr val="tx1"/>
                </a:solidFill>
              </a:rPr>
              <a:t>also makes </a:t>
            </a:r>
            <a:r>
              <a:rPr lang="en-US" u="sng" dirty="0">
                <a:solidFill>
                  <a:schemeClr val="tx1"/>
                </a:solidFill>
              </a:rPr>
              <a:t>it clear that everyone has a </a:t>
            </a:r>
            <a:r>
              <a:rPr lang="en-US" u="sng" dirty="0" smtClean="0">
                <a:solidFill>
                  <a:schemeClr val="tx1"/>
                </a:solidFill>
              </a:rPr>
              <a:t>culture</a:t>
            </a:r>
            <a:r>
              <a:rPr lang="en-US" dirty="0" smtClean="0">
                <a:solidFill>
                  <a:schemeClr val="tx1"/>
                </a:solidFill>
              </a:rPr>
              <a:t>.”</a:t>
            </a:r>
          </a:p>
        </p:txBody>
      </p:sp>
    </p:spTree>
    <p:extLst>
      <p:ext uri="{BB962C8B-B14F-4D97-AF65-F5344CB8AC3E}">
        <p14:creationId xmlns:p14="http://schemas.microsoft.com/office/powerpoint/2010/main" val="9898181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6128" y="323705"/>
            <a:ext cx="8260672" cy="1039427"/>
          </a:xfrm>
        </p:spPr>
        <p:txBody>
          <a:bodyPr>
            <a:normAutofit/>
          </a:bodyPr>
          <a:lstStyle/>
          <a:p>
            <a:r>
              <a:rPr lang="en-US" sz="4000" dirty="0" smtClean="0">
                <a:solidFill>
                  <a:schemeClr val="tx1"/>
                </a:solidFill>
              </a:rPr>
              <a:t>NIETO READING ON CULTURE</a:t>
            </a:r>
            <a:endParaRPr lang="en-US" sz="4000" dirty="0">
              <a:solidFill>
                <a:schemeClr val="tx1"/>
              </a:solidFill>
            </a:endParaRPr>
          </a:p>
        </p:txBody>
      </p:sp>
      <p:sp>
        <p:nvSpPr>
          <p:cNvPr id="2" name="Content Placeholder 1"/>
          <p:cNvSpPr>
            <a:spLocks noGrp="1"/>
          </p:cNvSpPr>
          <p:nvPr>
            <p:ph idx="1"/>
          </p:nvPr>
        </p:nvSpPr>
        <p:spPr>
          <a:xfrm>
            <a:off x="304800" y="2057400"/>
            <a:ext cx="8610600" cy="4495800"/>
          </a:xfrm>
        </p:spPr>
        <p:txBody>
          <a:bodyPr>
            <a:normAutofit/>
          </a:bodyPr>
          <a:lstStyle/>
          <a:p>
            <a:r>
              <a:rPr lang="en-US" sz="2800" dirty="0" smtClean="0">
                <a:solidFill>
                  <a:schemeClr val="tx1"/>
                </a:solidFill>
              </a:rPr>
              <a:t>Culture is not inherited through genes. Culture is learned; it is a human creation</a:t>
            </a:r>
          </a:p>
          <a:p>
            <a:pPr marL="114300" indent="0">
              <a:buNone/>
            </a:pPr>
            <a:r>
              <a:rPr lang="en-US" sz="2800" dirty="0" smtClean="0">
                <a:solidFill>
                  <a:schemeClr val="tx1"/>
                </a:solidFill>
              </a:rPr>
              <a:t> </a:t>
            </a:r>
          </a:p>
          <a:p>
            <a:r>
              <a:rPr lang="en-US" sz="2800" dirty="0" smtClean="0">
                <a:solidFill>
                  <a:schemeClr val="tx1"/>
                </a:solidFill>
              </a:rPr>
              <a:t>Culture is dynamic and always changing</a:t>
            </a:r>
          </a:p>
          <a:p>
            <a:pPr marL="114300" indent="0">
              <a:buNone/>
            </a:pPr>
            <a:endParaRPr lang="en-US" sz="2800" dirty="0">
              <a:solidFill>
                <a:schemeClr val="tx1"/>
              </a:solidFill>
            </a:endParaRPr>
          </a:p>
          <a:p>
            <a:r>
              <a:rPr lang="en-US" sz="2800" dirty="0" smtClean="0">
                <a:solidFill>
                  <a:schemeClr val="tx1"/>
                </a:solidFill>
              </a:rPr>
              <a:t>Cultural change is a two-way process</a:t>
            </a:r>
            <a:r>
              <a:rPr lang="en-US" sz="2800" dirty="0">
                <a:solidFill>
                  <a:schemeClr val="tx1"/>
                </a:solidFill>
              </a:rPr>
              <a:t>, meaning cultures are always </a:t>
            </a:r>
            <a:r>
              <a:rPr lang="en-US" sz="2800" dirty="0" smtClean="0">
                <a:solidFill>
                  <a:schemeClr val="tx1"/>
                </a:solidFill>
              </a:rPr>
              <a:t>hybrids </a:t>
            </a:r>
          </a:p>
        </p:txBody>
      </p:sp>
    </p:spTree>
    <p:extLst>
      <p:ext uri="{BB962C8B-B14F-4D97-AF65-F5344CB8AC3E}">
        <p14:creationId xmlns:p14="http://schemas.microsoft.com/office/powerpoint/2010/main" val="340003982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6128" y="323705"/>
            <a:ext cx="8260672" cy="1039427"/>
          </a:xfrm>
        </p:spPr>
        <p:txBody>
          <a:bodyPr>
            <a:normAutofit/>
          </a:bodyPr>
          <a:lstStyle/>
          <a:p>
            <a:r>
              <a:rPr lang="en-US" sz="4000" dirty="0" smtClean="0">
                <a:solidFill>
                  <a:schemeClr val="tx1"/>
                </a:solidFill>
              </a:rPr>
              <a:t>NIETO READING ON CULTURE</a:t>
            </a:r>
            <a:endParaRPr lang="en-US" sz="4000" dirty="0">
              <a:solidFill>
                <a:schemeClr val="tx1"/>
              </a:solidFill>
            </a:endParaRPr>
          </a:p>
        </p:txBody>
      </p:sp>
      <p:sp>
        <p:nvSpPr>
          <p:cNvPr id="2" name="Content Placeholder 1"/>
          <p:cNvSpPr>
            <a:spLocks noGrp="1"/>
          </p:cNvSpPr>
          <p:nvPr>
            <p:ph idx="1"/>
          </p:nvPr>
        </p:nvSpPr>
        <p:spPr>
          <a:xfrm>
            <a:off x="304800" y="1752600"/>
            <a:ext cx="8610600" cy="4800600"/>
          </a:xfrm>
        </p:spPr>
        <p:txBody>
          <a:bodyPr>
            <a:normAutofit/>
          </a:bodyPr>
          <a:lstStyle/>
          <a:p>
            <a:r>
              <a:rPr lang="en-US" sz="2800" dirty="0" smtClean="0">
                <a:solidFill>
                  <a:schemeClr val="tx1"/>
                </a:solidFill>
              </a:rPr>
              <a:t>People </a:t>
            </a:r>
            <a:r>
              <a:rPr lang="en-US" sz="2800" dirty="0">
                <a:solidFill>
                  <a:schemeClr val="tx1"/>
                </a:solidFill>
              </a:rPr>
              <a:t>select and reject particular </a:t>
            </a:r>
            <a:r>
              <a:rPr lang="en-US" sz="2800" dirty="0" smtClean="0">
                <a:solidFill>
                  <a:schemeClr val="tx1"/>
                </a:solidFill>
              </a:rPr>
              <a:t>elements of </a:t>
            </a:r>
            <a:r>
              <a:rPr lang="en-US" sz="2800" dirty="0">
                <a:solidFill>
                  <a:schemeClr val="tx1"/>
                </a:solidFill>
              </a:rPr>
              <a:t>culture as suitable or not for </a:t>
            </a:r>
            <a:r>
              <a:rPr lang="en-US" sz="2800" dirty="0" smtClean="0">
                <a:solidFill>
                  <a:schemeClr val="tx1"/>
                </a:solidFill>
              </a:rPr>
              <a:t>themselves or particular contexts</a:t>
            </a:r>
          </a:p>
          <a:p>
            <a:endParaRPr lang="en-US" sz="2800" dirty="0" smtClean="0">
              <a:solidFill>
                <a:schemeClr val="tx1"/>
              </a:solidFill>
            </a:endParaRPr>
          </a:p>
          <a:p>
            <a:r>
              <a:rPr lang="en-US" sz="2800" dirty="0" smtClean="0">
                <a:solidFill>
                  <a:schemeClr val="tx1"/>
                </a:solidFill>
              </a:rPr>
              <a:t>Culture </a:t>
            </a:r>
            <a:r>
              <a:rPr lang="en-US" sz="2800" dirty="0">
                <a:solidFill>
                  <a:schemeClr val="tx1"/>
                </a:solidFill>
              </a:rPr>
              <a:t>is multifaceted </a:t>
            </a:r>
            <a:r>
              <a:rPr lang="en-US" sz="2800" dirty="0" smtClean="0">
                <a:solidFill>
                  <a:schemeClr val="tx1"/>
                </a:solidFill>
              </a:rPr>
              <a:t>- cultural identifications </a:t>
            </a:r>
            <a:r>
              <a:rPr lang="en-US" sz="2800" dirty="0">
                <a:solidFill>
                  <a:schemeClr val="tx1"/>
                </a:solidFill>
              </a:rPr>
              <a:t>are multiple, eclectic, mixed, and heterogeneous. C</a:t>
            </a:r>
            <a:r>
              <a:rPr lang="en-US" sz="2800" dirty="0" smtClean="0">
                <a:solidFill>
                  <a:schemeClr val="tx1"/>
                </a:solidFill>
              </a:rPr>
              <a:t>ulture </a:t>
            </a:r>
            <a:r>
              <a:rPr lang="en-US" sz="2800" dirty="0">
                <a:solidFill>
                  <a:schemeClr val="tx1"/>
                </a:solidFill>
              </a:rPr>
              <a:t>cannot be </a:t>
            </a:r>
            <a:r>
              <a:rPr lang="en-US" sz="2800" dirty="0" smtClean="0">
                <a:solidFill>
                  <a:schemeClr val="tx1"/>
                </a:solidFill>
              </a:rPr>
              <a:t>equated </a:t>
            </a:r>
            <a:r>
              <a:rPr lang="en-US" sz="2800" dirty="0">
                <a:solidFill>
                  <a:schemeClr val="tx1"/>
                </a:solidFill>
              </a:rPr>
              <a:t>with just </a:t>
            </a:r>
            <a:r>
              <a:rPr lang="en-US" sz="2800" dirty="0" smtClean="0">
                <a:solidFill>
                  <a:schemeClr val="tx1"/>
                </a:solidFill>
              </a:rPr>
              <a:t>ethnicity or </a:t>
            </a:r>
            <a:r>
              <a:rPr lang="en-US" sz="2800" dirty="0">
                <a:solidFill>
                  <a:schemeClr val="tx1"/>
                </a:solidFill>
              </a:rPr>
              <a:t>race.</a:t>
            </a:r>
            <a:endParaRPr lang="en-US" sz="2800" dirty="0" smtClean="0">
              <a:solidFill>
                <a:schemeClr val="tx1"/>
              </a:solidFill>
            </a:endParaRPr>
          </a:p>
        </p:txBody>
      </p:sp>
    </p:spTree>
    <p:extLst>
      <p:ext uri="{BB962C8B-B14F-4D97-AF65-F5344CB8AC3E}">
        <p14:creationId xmlns:p14="http://schemas.microsoft.com/office/powerpoint/2010/main" val="36798938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smtClean="0">
                <a:solidFill>
                  <a:schemeClr val="tx1"/>
                </a:solidFill>
              </a:rPr>
              <a:t>Culturally Mediating Factors</a:t>
            </a:r>
            <a:endParaRPr lang="en-US" b="1" dirty="0">
              <a:solidFill>
                <a:schemeClr val="tx1"/>
              </a:solidFill>
            </a:endParaRPr>
          </a:p>
        </p:txBody>
      </p:sp>
      <p:sp>
        <p:nvSpPr>
          <p:cNvPr id="2" name="Content Placeholder 1"/>
          <p:cNvSpPr>
            <a:spLocks noGrp="1"/>
          </p:cNvSpPr>
          <p:nvPr>
            <p:ph idx="1"/>
          </p:nvPr>
        </p:nvSpPr>
        <p:spPr>
          <a:xfrm>
            <a:off x="457200" y="1676400"/>
            <a:ext cx="8229600" cy="5181600"/>
          </a:xfrm>
        </p:spPr>
        <p:txBody>
          <a:bodyPr>
            <a:normAutofit fontScale="92500" lnSpcReduction="10000"/>
          </a:bodyPr>
          <a:lstStyle/>
          <a:p>
            <a:pPr lvl="1">
              <a:defRPr/>
            </a:pPr>
            <a:r>
              <a:rPr lang="en-US" sz="2400" dirty="0" smtClean="0">
                <a:solidFill>
                  <a:schemeClr val="tx1"/>
                </a:solidFill>
              </a:rPr>
              <a:t>Family values, beliefs, traditions (food, clothes, music)</a:t>
            </a:r>
          </a:p>
          <a:p>
            <a:pPr lvl="1">
              <a:defRPr/>
            </a:pPr>
            <a:r>
              <a:rPr lang="en-US" sz="2400" dirty="0" smtClean="0">
                <a:solidFill>
                  <a:schemeClr val="tx1"/>
                </a:solidFill>
              </a:rPr>
              <a:t>Peers/friends</a:t>
            </a:r>
          </a:p>
          <a:p>
            <a:pPr lvl="1">
              <a:defRPr/>
            </a:pPr>
            <a:r>
              <a:rPr lang="en-US" sz="2400" dirty="0" smtClean="0">
                <a:solidFill>
                  <a:schemeClr val="tx1"/>
                </a:solidFill>
              </a:rPr>
              <a:t>Race/ethnicity</a:t>
            </a:r>
          </a:p>
          <a:p>
            <a:pPr lvl="1">
              <a:defRPr/>
            </a:pPr>
            <a:r>
              <a:rPr lang="en-US" sz="2400" dirty="0" smtClean="0">
                <a:solidFill>
                  <a:schemeClr val="tx1"/>
                </a:solidFill>
              </a:rPr>
              <a:t>Gender/sexuality</a:t>
            </a:r>
          </a:p>
          <a:p>
            <a:pPr lvl="1">
              <a:defRPr/>
            </a:pPr>
            <a:r>
              <a:rPr lang="en-US" sz="2400" dirty="0" smtClean="0">
                <a:solidFill>
                  <a:schemeClr val="tx1"/>
                </a:solidFill>
              </a:rPr>
              <a:t>Religion</a:t>
            </a:r>
          </a:p>
          <a:p>
            <a:pPr lvl="1">
              <a:defRPr/>
            </a:pPr>
            <a:r>
              <a:rPr lang="en-US" sz="2400" dirty="0" smtClean="0">
                <a:solidFill>
                  <a:schemeClr val="tx1"/>
                </a:solidFill>
              </a:rPr>
              <a:t>Economic/social class background</a:t>
            </a:r>
          </a:p>
          <a:p>
            <a:pPr lvl="1">
              <a:defRPr/>
            </a:pPr>
            <a:r>
              <a:rPr lang="en-US" sz="2400" dirty="0" smtClean="0">
                <a:solidFill>
                  <a:schemeClr val="tx1"/>
                </a:solidFill>
              </a:rPr>
              <a:t>Language background</a:t>
            </a:r>
          </a:p>
          <a:p>
            <a:pPr lvl="1">
              <a:defRPr/>
            </a:pPr>
            <a:r>
              <a:rPr lang="en-US" sz="2400" dirty="0" smtClean="0">
                <a:solidFill>
                  <a:schemeClr val="tx1"/>
                </a:solidFill>
              </a:rPr>
              <a:t>Personal desire, effort and aspirations</a:t>
            </a:r>
          </a:p>
          <a:p>
            <a:pPr lvl="1">
              <a:defRPr/>
            </a:pPr>
            <a:r>
              <a:rPr lang="en-US" sz="2400" dirty="0" smtClean="0">
                <a:solidFill>
                  <a:schemeClr val="tx1"/>
                </a:solidFill>
              </a:rPr>
              <a:t>Community/neighborhood/geographic location</a:t>
            </a:r>
          </a:p>
          <a:p>
            <a:pPr lvl="1">
              <a:defRPr/>
            </a:pPr>
            <a:r>
              <a:rPr lang="en-US" sz="2400" dirty="0" smtClean="0">
                <a:solidFill>
                  <a:schemeClr val="tx1"/>
                </a:solidFill>
              </a:rPr>
              <a:t>School</a:t>
            </a:r>
          </a:p>
          <a:p>
            <a:pPr lvl="1">
              <a:defRPr/>
            </a:pPr>
            <a:r>
              <a:rPr lang="en-US" sz="2400" dirty="0" smtClean="0">
                <a:solidFill>
                  <a:schemeClr val="tx1"/>
                </a:solidFill>
              </a:rPr>
              <a:t>Home-school relationships</a:t>
            </a:r>
          </a:p>
          <a:p>
            <a:pPr lvl="1">
              <a:defRPr/>
            </a:pPr>
            <a:r>
              <a:rPr lang="en-US" sz="2400" dirty="0" smtClean="0">
                <a:solidFill>
                  <a:schemeClr val="tx1"/>
                </a:solidFill>
              </a:rPr>
              <a:t>Media and technology</a:t>
            </a:r>
          </a:p>
          <a:p>
            <a:pPr lvl="1">
              <a:defRPr/>
            </a:pPr>
            <a:r>
              <a:rPr lang="en-US" sz="2400" b="1" dirty="0" smtClean="0">
                <a:solidFill>
                  <a:schemeClr val="tx1"/>
                </a:solidFill>
              </a:rPr>
              <a:t>Anything else?</a:t>
            </a:r>
          </a:p>
          <a:p>
            <a:pPr lvl="1">
              <a:defRPr/>
            </a:pPr>
            <a:endParaRPr lang="en-US" dirty="0" smtClean="0"/>
          </a:p>
          <a:p>
            <a:pPr lvl="1">
              <a:buNone/>
              <a:defRPr/>
            </a:pPr>
            <a:endParaRPr lang="en-US" dirty="0" smtClean="0"/>
          </a:p>
          <a:p>
            <a:endParaRPr lang="en-US" dirty="0"/>
          </a:p>
        </p:txBody>
      </p:sp>
    </p:spTree>
    <p:extLst>
      <p:ext uri="{BB962C8B-B14F-4D97-AF65-F5344CB8AC3E}">
        <p14:creationId xmlns:p14="http://schemas.microsoft.com/office/powerpoint/2010/main" val="400141250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1"/>
          <p:cNvSpPr>
            <a:spLocks noGrp="1" noChangeArrowheads="1"/>
          </p:cNvSpPr>
          <p:nvPr>
            <p:ph type="title"/>
          </p:nvPr>
        </p:nvSpPr>
        <p:spPr/>
        <p:txBody>
          <a:bodyPr>
            <a:normAutofit/>
          </a:bodyPr>
          <a:lstStyle/>
          <a:p>
            <a:pPr eaLnBrk="1" hangingPunct="1"/>
            <a:r>
              <a:rPr lang="en-US" altLang="en-US" dirty="0" smtClean="0">
                <a:solidFill>
                  <a:schemeClr val="tx1"/>
                </a:solidFill>
              </a:rPr>
              <a:t>culture and poverty</a:t>
            </a:r>
          </a:p>
        </p:txBody>
      </p:sp>
      <p:sp>
        <p:nvSpPr>
          <p:cNvPr id="14339" name="Rectangle 2"/>
          <p:cNvSpPr>
            <a:spLocks noGrp="1" noChangeArrowheads="1"/>
          </p:cNvSpPr>
          <p:nvPr>
            <p:ph type="body" idx="1"/>
          </p:nvPr>
        </p:nvSpPr>
        <p:spPr>
          <a:xfrm>
            <a:off x="304800" y="1905000"/>
            <a:ext cx="8534400" cy="4953000"/>
          </a:xfrm>
        </p:spPr>
        <p:txBody>
          <a:bodyPr>
            <a:noAutofit/>
          </a:bodyPr>
          <a:lstStyle/>
          <a:p>
            <a:pPr marL="457200" lvl="1" indent="-342900">
              <a:spcBef>
                <a:spcPts val="1749"/>
              </a:spcBef>
            </a:pPr>
            <a:r>
              <a:rPr lang="en-US" altLang="en-US" sz="2400" dirty="0" smtClean="0">
                <a:solidFill>
                  <a:schemeClr val="tx1"/>
                </a:solidFill>
              </a:rPr>
              <a:t>Longstanding tradition in sociology of studying the role of culture in education </a:t>
            </a:r>
          </a:p>
          <a:p>
            <a:pPr marL="457200" lvl="1" indent="-342900">
              <a:spcBef>
                <a:spcPts val="1749"/>
              </a:spcBef>
            </a:pPr>
            <a:endParaRPr lang="en-US" altLang="en-US" sz="2400" dirty="0">
              <a:solidFill>
                <a:schemeClr val="tx1"/>
              </a:solidFill>
            </a:endParaRPr>
          </a:p>
          <a:p>
            <a:pPr marL="457200" lvl="1" indent="-342900">
              <a:spcBef>
                <a:spcPts val="1749"/>
              </a:spcBef>
            </a:pPr>
            <a:r>
              <a:rPr lang="en-US" altLang="en-US" sz="2400" dirty="0" smtClean="0">
                <a:solidFill>
                  <a:schemeClr val="tx1"/>
                </a:solidFill>
              </a:rPr>
              <a:t>Sociologists have studied connections between culture and a range of social issues in society - poverty, immigrant experiences, tensions/conflicts among ethnic and religious groups, etc.</a:t>
            </a:r>
          </a:p>
          <a:p>
            <a:pPr marL="457200" lvl="1" indent="-342900">
              <a:spcBef>
                <a:spcPts val="1749"/>
              </a:spcBef>
            </a:pPr>
            <a:endParaRPr lang="en-US" altLang="en-US" sz="2200" dirty="0" smtClean="0">
              <a:solidFill>
                <a:schemeClr val="tx1"/>
              </a:solidFill>
            </a:endParaRPr>
          </a:p>
          <a:p>
            <a:pPr marL="114300" lvl="1" indent="0">
              <a:spcBef>
                <a:spcPts val="1749"/>
              </a:spcBef>
              <a:buNone/>
            </a:pPr>
            <a:r>
              <a:rPr lang="en-US" altLang="en-US" sz="1800" dirty="0" smtClean="0">
                <a:solidFill>
                  <a:schemeClr val="tx1"/>
                </a:solidFill>
              </a:rPr>
              <a:t>(Small, M. et. al. (2010). </a:t>
            </a:r>
            <a:r>
              <a:rPr lang="en-US" altLang="en-US" sz="1800" i="1" dirty="0" smtClean="0">
                <a:solidFill>
                  <a:schemeClr val="tx1"/>
                </a:solidFill>
              </a:rPr>
              <a:t>Reconsidering Culture and Poverty</a:t>
            </a:r>
            <a:r>
              <a:rPr lang="en-US" altLang="en-US" sz="1800" dirty="0" smtClean="0">
                <a:solidFill>
                  <a:schemeClr val="tx1"/>
                </a:solidFill>
              </a:rPr>
              <a:t>. </a:t>
            </a:r>
            <a:r>
              <a:rPr lang="en-US" altLang="en-US" sz="1800" u="sng" dirty="0" smtClean="0">
                <a:solidFill>
                  <a:schemeClr val="tx1"/>
                </a:solidFill>
              </a:rPr>
              <a:t>The ANNALS of the American Academy of Political and Social Sciences</a:t>
            </a:r>
            <a:r>
              <a:rPr lang="en-US" altLang="en-US" sz="1800" dirty="0" smtClean="0">
                <a:solidFill>
                  <a:schemeClr val="tx1"/>
                </a:solidFill>
              </a:rPr>
              <a:t>, Vol. 629, No. </a:t>
            </a:r>
            <a:r>
              <a:rPr lang="en-US" altLang="en-US" sz="1800" dirty="0">
                <a:solidFill>
                  <a:schemeClr val="tx1"/>
                </a:solidFill>
              </a:rPr>
              <a:t>6</a:t>
            </a:r>
            <a:r>
              <a:rPr lang="en-US" altLang="en-US" sz="1800" dirty="0" smtClean="0">
                <a:solidFill>
                  <a:schemeClr val="tx1"/>
                </a:solidFill>
              </a:rPr>
              <a:t>.)</a:t>
            </a:r>
            <a:endParaRPr lang="en-US" altLang="en-US" sz="1800" dirty="0">
              <a:solidFill>
                <a:schemeClr val="tx1"/>
              </a:solidFill>
            </a:endParaRPr>
          </a:p>
        </p:txBody>
      </p:sp>
    </p:spTree>
    <p:extLst>
      <p:ext uri="{BB962C8B-B14F-4D97-AF65-F5344CB8AC3E}">
        <p14:creationId xmlns:p14="http://schemas.microsoft.com/office/powerpoint/2010/main" val="35849546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1"/>
          <p:cNvSpPr>
            <a:spLocks noGrp="1" noChangeArrowheads="1"/>
          </p:cNvSpPr>
          <p:nvPr>
            <p:ph type="title"/>
          </p:nvPr>
        </p:nvSpPr>
        <p:spPr/>
        <p:txBody>
          <a:bodyPr>
            <a:normAutofit fontScale="90000"/>
          </a:bodyPr>
          <a:lstStyle/>
          <a:p>
            <a:r>
              <a:rPr lang="en-US" altLang="en-US" dirty="0">
                <a:solidFill>
                  <a:schemeClr val="tx1"/>
                </a:solidFill>
              </a:rPr>
              <a:t>M. Small, et. al., “Reconsidering culture and poverty”</a:t>
            </a:r>
            <a:endParaRPr lang="en-US" altLang="en-US" dirty="0" smtClean="0"/>
          </a:p>
        </p:txBody>
      </p:sp>
      <p:sp>
        <p:nvSpPr>
          <p:cNvPr id="16387" name="Rectangle 2"/>
          <p:cNvSpPr>
            <a:spLocks noGrp="1" noChangeArrowheads="1"/>
          </p:cNvSpPr>
          <p:nvPr>
            <p:ph type="body" idx="1"/>
          </p:nvPr>
        </p:nvSpPr>
        <p:spPr>
          <a:xfrm>
            <a:off x="426128" y="1828800"/>
            <a:ext cx="8413072" cy="4724400"/>
          </a:xfrm>
        </p:spPr>
        <p:txBody>
          <a:bodyPr>
            <a:normAutofit lnSpcReduction="10000"/>
          </a:bodyPr>
          <a:lstStyle/>
          <a:p>
            <a:pPr marL="119063" indent="0">
              <a:buNone/>
            </a:pPr>
            <a:r>
              <a:rPr lang="en-US" altLang="en-US" sz="2200" dirty="0">
                <a:solidFill>
                  <a:schemeClr val="tx1"/>
                </a:solidFill>
              </a:rPr>
              <a:t>Why study culture?</a:t>
            </a:r>
          </a:p>
          <a:p>
            <a:pPr marL="688975" lvl="1">
              <a:spcBef>
                <a:spcPts val="1898"/>
              </a:spcBef>
              <a:buBlip>
                <a:blip r:embed="rId3"/>
              </a:buBlip>
            </a:pPr>
            <a:r>
              <a:rPr lang="en-US" altLang="en-US" sz="2200" dirty="0">
                <a:solidFill>
                  <a:schemeClr val="tx1"/>
                </a:solidFill>
              </a:rPr>
              <a:t>Understand how people cope with challenges</a:t>
            </a:r>
          </a:p>
          <a:p>
            <a:pPr marL="688975" lvl="1">
              <a:spcBef>
                <a:spcPts val="1898"/>
              </a:spcBef>
              <a:buBlip>
                <a:blip r:embed="rId3"/>
              </a:buBlip>
            </a:pPr>
            <a:r>
              <a:rPr lang="en-US" altLang="en-US" sz="2200" dirty="0">
                <a:solidFill>
                  <a:schemeClr val="tx1"/>
                </a:solidFill>
              </a:rPr>
              <a:t>Understand why people in similar </a:t>
            </a:r>
            <a:r>
              <a:rPr lang="en-US" altLang="en-US" sz="2200" dirty="0" smtClean="0">
                <a:solidFill>
                  <a:schemeClr val="tx1"/>
                </a:solidFill>
              </a:rPr>
              <a:t>socio-economic circumstances experience </a:t>
            </a:r>
            <a:r>
              <a:rPr lang="en-US" altLang="en-US" sz="2200" dirty="0">
                <a:solidFill>
                  <a:schemeClr val="tx1"/>
                </a:solidFill>
              </a:rPr>
              <a:t>different </a:t>
            </a:r>
            <a:r>
              <a:rPr lang="en-US" altLang="en-US" sz="2200" dirty="0" smtClean="0">
                <a:solidFill>
                  <a:schemeClr val="tx1"/>
                </a:solidFill>
              </a:rPr>
              <a:t>outcomes in education and in life (e.g., jobs/careers)</a:t>
            </a:r>
            <a:endParaRPr lang="en-US" altLang="en-US" sz="2200" dirty="0">
              <a:solidFill>
                <a:schemeClr val="tx1"/>
              </a:solidFill>
            </a:endParaRPr>
          </a:p>
          <a:p>
            <a:pPr marL="688975" lvl="1">
              <a:spcBef>
                <a:spcPts val="1898"/>
              </a:spcBef>
              <a:buBlip>
                <a:blip r:embed="rId3"/>
              </a:buBlip>
            </a:pPr>
            <a:r>
              <a:rPr lang="en-US" altLang="en-US" sz="2200" dirty="0" smtClean="0">
                <a:solidFill>
                  <a:schemeClr val="tx1"/>
                </a:solidFill>
              </a:rPr>
              <a:t>Combat myths </a:t>
            </a:r>
            <a:r>
              <a:rPr lang="en-US" altLang="en-US" sz="2200" dirty="0">
                <a:solidFill>
                  <a:schemeClr val="tx1"/>
                </a:solidFill>
              </a:rPr>
              <a:t>about </a:t>
            </a:r>
            <a:r>
              <a:rPr lang="en-US" altLang="en-US" sz="2200" dirty="0" smtClean="0">
                <a:solidFill>
                  <a:schemeClr val="tx1"/>
                </a:solidFill>
              </a:rPr>
              <a:t>economically disadvantaged </a:t>
            </a:r>
            <a:r>
              <a:rPr lang="en-US" altLang="en-US" sz="2200" dirty="0">
                <a:solidFill>
                  <a:schemeClr val="tx1"/>
                </a:solidFill>
              </a:rPr>
              <a:t>groups</a:t>
            </a:r>
          </a:p>
          <a:p>
            <a:pPr marL="688975" lvl="1">
              <a:spcBef>
                <a:spcPts val="1898"/>
              </a:spcBef>
              <a:buBlip>
                <a:blip r:embed="rId3"/>
              </a:buBlip>
            </a:pPr>
            <a:r>
              <a:rPr lang="en-US" altLang="en-US" sz="2200" dirty="0">
                <a:solidFill>
                  <a:schemeClr val="tx1"/>
                </a:solidFill>
              </a:rPr>
              <a:t>Clarify what we mean when we use the </a:t>
            </a:r>
            <a:r>
              <a:rPr lang="en-US" altLang="en-US" sz="2200" dirty="0" smtClean="0">
                <a:solidFill>
                  <a:schemeClr val="tx1"/>
                </a:solidFill>
              </a:rPr>
              <a:t>term culture</a:t>
            </a:r>
            <a:endParaRPr lang="en-US" altLang="en-US" sz="2200" dirty="0">
              <a:solidFill>
                <a:schemeClr val="tx1"/>
              </a:solidFill>
            </a:endParaRPr>
          </a:p>
          <a:p>
            <a:pPr marL="688975" lvl="1">
              <a:spcBef>
                <a:spcPts val="1898"/>
              </a:spcBef>
              <a:buBlip>
                <a:blip r:embed="rId3"/>
              </a:buBlip>
            </a:pPr>
            <a:r>
              <a:rPr lang="en-US" altLang="en-US" sz="2200" dirty="0">
                <a:solidFill>
                  <a:schemeClr val="tx1"/>
                </a:solidFill>
              </a:rPr>
              <a:t>Create and implement better policies</a:t>
            </a:r>
          </a:p>
          <a:p>
            <a:pPr marL="688975" lvl="1">
              <a:spcBef>
                <a:spcPts val="1898"/>
              </a:spcBef>
              <a:buBlip>
                <a:blip r:embed="rId3"/>
              </a:buBlip>
            </a:pPr>
            <a:r>
              <a:rPr lang="en-US" altLang="en-US" sz="2200" dirty="0">
                <a:solidFill>
                  <a:schemeClr val="tx1"/>
                </a:solidFill>
              </a:rPr>
              <a:t>Recognize </a:t>
            </a:r>
            <a:r>
              <a:rPr lang="en-US" altLang="en-US" sz="2200" dirty="0" smtClean="0">
                <a:solidFill>
                  <a:schemeClr val="tx1"/>
                </a:solidFill>
              </a:rPr>
              <a:t>underlying cultural beliefs in </a:t>
            </a:r>
            <a:r>
              <a:rPr lang="en-US" altLang="en-US" sz="2200" dirty="0">
                <a:solidFill>
                  <a:schemeClr val="tx1"/>
                </a:solidFill>
              </a:rPr>
              <a:t>policy debates</a:t>
            </a:r>
          </a:p>
        </p:txBody>
      </p:sp>
    </p:spTree>
    <p:extLst>
      <p:ext uri="{BB962C8B-B14F-4D97-AF65-F5344CB8AC3E}">
        <p14:creationId xmlns:p14="http://schemas.microsoft.com/office/powerpoint/2010/main" val="3219730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title"/>
          </p:nvPr>
        </p:nvSpPr>
        <p:spPr/>
        <p:txBody>
          <a:bodyPr>
            <a:normAutofit fontScale="90000"/>
          </a:bodyPr>
          <a:lstStyle/>
          <a:p>
            <a:r>
              <a:rPr lang="en-US" altLang="en-US" dirty="0">
                <a:solidFill>
                  <a:schemeClr val="tx1"/>
                </a:solidFill>
              </a:rPr>
              <a:t>M. Small, et. al., “Reconsidering culture and poverty”</a:t>
            </a:r>
            <a:endParaRPr lang="en-US" altLang="en-US" dirty="0" smtClean="0"/>
          </a:p>
        </p:txBody>
      </p:sp>
      <p:sp>
        <p:nvSpPr>
          <p:cNvPr id="17411" name="Rectangle 2"/>
          <p:cNvSpPr>
            <a:spLocks noGrp="1" noChangeArrowheads="1"/>
          </p:cNvSpPr>
          <p:nvPr>
            <p:ph type="body" idx="1"/>
          </p:nvPr>
        </p:nvSpPr>
        <p:spPr>
          <a:xfrm>
            <a:off x="304800" y="1905000"/>
            <a:ext cx="8534399" cy="4648200"/>
          </a:xfrm>
        </p:spPr>
        <p:txBody>
          <a:bodyPr>
            <a:normAutofit lnSpcReduction="10000"/>
          </a:bodyPr>
          <a:lstStyle/>
          <a:p>
            <a:pPr marL="133350" lvl="1" indent="0">
              <a:buNone/>
            </a:pPr>
            <a:r>
              <a:rPr lang="en-US" altLang="en-US" sz="2200" dirty="0" smtClean="0">
                <a:solidFill>
                  <a:schemeClr val="tx1"/>
                </a:solidFill>
              </a:rPr>
              <a:t>Some definitions that might be useful to think about culture:</a:t>
            </a:r>
          </a:p>
          <a:p>
            <a:pPr marL="133350" lvl="1" indent="0">
              <a:buNone/>
            </a:pPr>
            <a:endParaRPr lang="en-US" altLang="en-US" sz="2200" dirty="0" smtClean="0">
              <a:solidFill>
                <a:schemeClr val="tx1"/>
              </a:solidFill>
            </a:endParaRPr>
          </a:p>
          <a:p>
            <a:pPr marL="688975" lvl="2" indent="-338138"/>
            <a:r>
              <a:rPr lang="en-US" altLang="en-US" sz="2200" u="sng" dirty="0" smtClean="0">
                <a:solidFill>
                  <a:schemeClr val="tx1"/>
                </a:solidFill>
              </a:rPr>
              <a:t>Values</a:t>
            </a:r>
            <a:r>
              <a:rPr lang="en-US" altLang="en-US" sz="2200" dirty="0" smtClean="0">
                <a:solidFill>
                  <a:schemeClr val="tx1"/>
                </a:solidFill>
              </a:rPr>
              <a:t> – typically represent the ends toward which behavior is directed; values can predict behavior</a:t>
            </a:r>
          </a:p>
          <a:p>
            <a:pPr marL="688975" lvl="2" indent="-338138"/>
            <a:endParaRPr lang="en-US" altLang="en-US" sz="2200" dirty="0" smtClean="0">
              <a:solidFill>
                <a:schemeClr val="tx1"/>
              </a:solidFill>
            </a:endParaRPr>
          </a:p>
          <a:p>
            <a:pPr marL="688975" lvl="2" indent="-338138"/>
            <a:r>
              <a:rPr lang="en-US" altLang="en-US" sz="2200" u="sng" dirty="0" smtClean="0">
                <a:solidFill>
                  <a:schemeClr val="tx1"/>
                </a:solidFill>
              </a:rPr>
              <a:t>Frames</a:t>
            </a:r>
            <a:r>
              <a:rPr lang="en-US" altLang="en-US" sz="2200" dirty="0" smtClean="0">
                <a:solidFill>
                  <a:schemeClr val="tx1"/>
                </a:solidFill>
              </a:rPr>
              <a:t> – lenses through which people observe and interpret life; people’s conceptions of “how the world works”</a:t>
            </a:r>
          </a:p>
          <a:p>
            <a:pPr marL="688975" lvl="2" indent="-338138"/>
            <a:endParaRPr lang="en-US" altLang="en-US" sz="2200" dirty="0" smtClean="0">
              <a:solidFill>
                <a:schemeClr val="tx1"/>
              </a:solidFill>
            </a:endParaRPr>
          </a:p>
          <a:p>
            <a:pPr marL="688975" lvl="2" indent="-338138"/>
            <a:r>
              <a:rPr lang="en-US" altLang="en-US" sz="2200" u="sng" dirty="0" smtClean="0">
                <a:solidFill>
                  <a:schemeClr val="tx1"/>
                </a:solidFill>
              </a:rPr>
              <a:t>Repertoires</a:t>
            </a:r>
            <a:r>
              <a:rPr lang="en-US" altLang="en-US" sz="2200" dirty="0" smtClean="0">
                <a:solidFill>
                  <a:schemeClr val="tx1"/>
                </a:solidFill>
              </a:rPr>
              <a:t> – a body or stock of strategies, actions; people are unlikely to engage in an action unless they already have a strategy in place to carry out that action </a:t>
            </a:r>
          </a:p>
          <a:p>
            <a:pPr marL="682625" lvl="2" indent="-344488">
              <a:buFont typeface="+mj-lt"/>
              <a:buAutoNum type="arabicPeriod"/>
            </a:pPr>
            <a:endParaRPr lang="en-US" altLang="en-US" dirty="0" smtClean="0"/>
          </a:p>
        </p:txBody>
      </p:sp>
    </p:spTree>
    <p:extLst>
      <p:ext uri="{BB962C8B-B14F-4D97-AF65-F5344CB8AC3E}">
        <p14:creationId xmlns:p14="http://schemas.microsoft.com/office/powerpoint/2010/main" val="25933965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1"/>
          <p:cNvSpPr>
            <a:spLocks noGrp="1" noChangeArrowheads="1"/>
          </p:cNvSpPr>
          <p:nvPr>
            <p:ph type="title"/>
          </p:nvPr>
        </p:nvSpPr>
        <p:spPr/>
        <p:txBody>
          <a:bodyPr>
            <a:normAutofit fontScale="90000"/>
          </a:bodyPr>
          <a:lstStyle/>
          <a:p>
            <a:r>
              <a:rPr lang="en-US" altLang="en-US" dirty="0">
                <a:solidFill>
                  <a:schemeClr val="tx1"/>
                </a:solidFill>
              </a:rPr>
              <a:t>M. Small, et. al., “Reconsidering culture and poverty”</a:t>
            </a:r>
            <a:endParaRPr lang="en-US" altLang="en-US" dirty="0" smtClean="0"/>
          </a:p>
        </p:txBody>
      </p:sp>
      <p:sp>
        <p:nvSpPr>
          <p:cNvPr id="17411" name="Rectangle 2"/>
          <p:cNvSpPr>
            <a:spLocks noGrp="1" noChangeArrowheads="1"/>
          </p:cNvSpPr>
          <p:nvPr>
            <p:ph type="body" idx="1"/>
          </p:nvPr>
        </p:nvSpPr>
        <p:spPr>
          <a:xfrm>
            <a:off x="228600" y="1905000"/>
            <a:ext cx="8610599" cy="4648200"/>
          </a:xfrm>
        </p:spPr>
        <p:txBody>
          <a:bodyPr>
            <a:normAutofit/>
          </a:bodyPr>
          <a:lstStyle/>
          <a:p>
            <a:pPr marL="338137" lvl="2" indent="0">
              <a:buNone/>
            </a:pPr>
            <a:endParaRPr lang="en-US" altLang="en-US" dirty="0"/>
          </a:p>
          <a:p>
            <a:pPr marL="681037" lvl="2" indent="-342900"/>
            <a:r>
              <a:rPr lang="en-US" altLang="en-US" sz="2200" u="sng" dirty="0" smtClean="0">
                <a:solidFill>
                  <a:schemeClr val="tx1"/>
                </a:solidFill>
              </a:rPr>
              <a:t>Narratives</a:t>
            </a:r>
            <a:r>
              <a:rPr lang="en-US" altLang="en-US" sz="2200" dirty="0" smtClean="0">
                <a:solidFill>
                  <a:schemeClr val="tx1"/>
                </a:solidFill>
              </a:rPr>
              <a:t> – people interpret their lives as stories that have a beginning, middle and end; people make sense of their lives through stories about personal experiences</a:t>
            </a:r>
          </a:p>
          <a:p>
            <a:pPr marL="681037" lvl="2" indent="-342900"/>
            <a:endParaRPr lang="en-US" altLang="en-US" sz="2200" dirty="0" smtClean="0">
              <a:solidFill>
                <a:schemeClr val="tx1"/>
              </a:solidFill>
            </a:endParaRPr>
          </a:p>
          <a:p>
            <a:pPr marL="681037" lvl="2" indent="-342900"/>
            <a:endParaRPr lang="en-US" altLang="en-US" sz="2200" dirty="0" smtClean="0">
              <a:solidFill>
                <a:schemeClr val="tx1"/>
              </a:solidFill>
            </a:endParaRPr>
          </a:p>
          <a:p>
            <a:pPr marL="681037" lvl="2" indent="-342900"/>
            <a:r>
              <a:rPr lang="en-US" altLang="en-US" sz="2200" u="sng" dirty="0" smtClean="0">
                <a:solidFill>
                  <a:schemeClr val="tx1"/>
                </a:solidFill>
              </a:rPr>
              <a:t>Symbolic Boundaries</a:t>
            </a:r>
            <a:r>
              <a:rPr lang="en-US" altLang="en-US" sz="2200" dirty="0" smtClean="0">
                <a:solidFill>
                  <a:schemeClr val="tx1"/>
                </a:solidFill>
              </a:rPr>
              <a:t>  - conceptual distinctions people make between objects, people and practices; they create a hierarchy of groups and the similarities or differences between them. </a:t>
            </a:r>
          </a:p>
          <a:p>
            <a:pPr marL="338137" lvl="2" indent="0">
              <a:buNone/>
            </a:pPr>
            <a:endParaRPr lang="en-US" altLang="en-US" dirty="0" smtClean="0"/>
          </a:p>
          <a:p>
            <a:pPr marL="338137" lvl="2" indent="0">
              <a:buNone/>
            </a:pPr>
            <a:endParaRPr lang="en-US" altLang="en-US" dirty="0" smtClean="0"/>
          </a:p>
        </p:txBody>
      </p:sp>
    </p:spTree>
    <p:extLst>
      <p:ext uri="{BB962C8B-B14F-4D97-AF65-F5344CB8AC3E}">
        <p14:creationId xmlns:p14="http://schemas.microsoft.com/office/powerpoint/2010/main" val="154338083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chemeClr val="tx1"/>
                </a:solidFill>
              </a:rPr>
              <a:t>How do we access knowledge about culture? </a:t>
            </a:r>
            <a:endParaRPr lang="en-US" dirty="0">
              <a:solidFill>
                <a:schemeClr val="tx1"/>
              </a:solidFill>
            </a:endParaRPr>
          </a:p>
        </p:txBody>
      </p:sp>
      <p:sp>
        <p:nvSpPr>
          <p:cNvPr id="2" name="Content Placeholder 1"/>
          <p:cNvSpPr>
            <a:spLocks noGrp="1"/>
          </p:cNvSpPr>
          <p:nvPr>
            <p:ph idx="1"/>
          </p:nvPr>
        </p:nvSpPr>
        <p:spPr>
          <a:xfrm>
            <a:off x="304800" y="2209800"/>
            <a:ext cx="8534400" cy="4267200"/>
          </a:xfrm>
        </p:spPr>
        <p:txBody>
          <a:bodyPr>
            <a:normAutofit/>
          </a:bodyPr>
          <a:lstStyle/>
          <a:p>
            <a:pPr marL="107950" indent="0">
              <a:buNone/>
            </a:pPr>
            <a:r>
              <a:rPr lang="en-US" altLang="en-US" sz="2800" dirty="0">
                <a:solidFill>
                  <a:schemeClr val="tx1"/>
                </a:solidFill>
              </a:rPr>
              <a:t>Culture is often </a:t>
            </a:r>
            <a:r>
              <a:rPr lang="en-US" altLang="en-US" sz="2800" u="sng" dirty="0">
                <a:solidFill>
                  <a:schemeClr val="tx1"/>
                </a:solidFill>
              </a:rPr>
              <a:t>invisible</a:t>
            </a:r>
            <a:r>
              <a:rPr lang="en-US" altLang="en-US" sz="2800" dirty="0">
                <a:solidFill>
                  <a:schemeClr val="tx1"/>
                </a:solidFill>
              </a:rPr>
              <a:t>, therefore</a:t>
            </a:r>
            <a:r>
              <a:rPr lang="en-US" altLang="en-US" sz="2800" dirty="0" smtClean="0">
                <a:solidFill>
                  <a:schemeClr val="tx1"/>
                </a:solidFill>
              </a:rPr>
              <a:t>...</a:t>
            </a:r>
          </a:p>
          <a:p>
            <a:pPr marL="396456" indent="0">
              <a:buNone/>
            </a:pPr>
            <a:endParaRPr lang="en-US" altLang="en-US" sz="2800" dirty="0" smtClean="0">
              <a:solidFill>
                <a:schemeClr val="tx1"/>
              </a:solidFill>
            </a:endParaRPr>
          </a:p>
          <a:p>
            <a:pPr marL="396456" indent="0">
              <a:spcAft>
                <a:spcPts val="600"/>
              </a:spcAft>
              <a:buNone/>
            </a:pPr>
            <a:r>
              <a:rPr lang="en-US" altLang="en-US" sz="2800" dirty="0" smtClean="0">
                <a:solidFill>
                  <a:schemeClr val="tx1"/>
                </a:solidFill>
              </a:rPr>
              <a:t>We </a:t>
            </a:r>
            <a:r>
              <a:rPr lang="en-US" altLang="en-US" sz="2800" dirty="0">
                <a:solidFill>
                  <a:schemeClr val="tx1"/>
                </a:solidFill>
              </a:rPr>
              <a:t>need to cultivate an </a:t>
            </a:r>
            <a:r>
              <a:rPr lang="en-US" altLang="en-US" sz="2800" u="sng" dirty="0">
                <a:solidFill>
                  <a:schemeClr val="tx1"/>
                </a:solidFill>
              </a:rPr>
              <a:t>alienated </a:t>
            </a:r>
            <a:r>
              <a:rPr lang="en-US" altLang="en-US" sz="2800" u="sng" dirty="0" smtClean="0">
                <a:solidFill>
                  <a:schemeClr val="tx1"/>
                </a:solidFill>
              </a:rPr>
              <a:t>perspective </a:t>
            </a:r>
            <a:r>
              <a:rPr lang="en-US" altLang="en-US" sz="2800" dirty="0" smtClean="0">
                <a:solidFill>
                  <a:schemeClr val="tx1"/>
                </a:solidFill>
              </a:rPr>
              <a:t>by making the</a:t>
            </a:r>
            <a:r>
              <a:rPr lang="en-US" altLang="en-US" sz="2800" u="sng" dirty="0" smtClean="0">
                <a:solidFill>
                  <a:schemeClr val="tx1"/>
                </a:solidFill>
              </a:rPr>
              <a:t> “familiar strange”</a:t>
            </a:r>
          </a:p>
          <a:p>
            <a:pPr marL="396456" indent="0">
              <a:buNone/>
            </a:pPr>
            <a:endParaRPr lang="en-US" altLang="en-US" u="sng" dirty="0"/>
          </a:p>
          <a:p>
            <a:pPr marL="411480" lvl="1" indent="0">
              <a:buNone/>
            </a:pPr>
            <a:endParaRPr lang="en-US" sz="2400" b="1" dirty="0" smtClean="0"/>
          </a:p>
          <a:p>
            <a:pPr marL="114300" indent="0">
              <a:buNone/>
            </a:pPr>
            <a:endParaRPr lang="en-US" b="1" dirty="0" smtClean="0"/>
          </a:p>
        </p:txBody>
      </p:sp>
    </p:spTree>
    <p:extLst>
      <p:ext uri="{BB962C8B-B14F-4D97-AF65-F5344CB8AC3E}">
        <p14:creationId xmlns:p14="http://schemas.microsoft.com/office/powerpoint/2010/main" val="31907868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chemeClr val="tx1"/>
                </a:solidFill>
              </a:rPr>
              <a:t>Schools have a distinct Culture </a:t>
            </a:r>
            <a:endParaRPr lang="en-US" dirty="0">
              <a:solidFill>
                <a:schemeClr val="tx1"/>
              </a:solidFill>
            </a:endParaRPr>
          </a:p>
        </p:txBody>
      </p:sp>
      <p:sp>
        <p:nvSpPr>
          <p:cNvPr id="2" name="Content Placeholder 1"/>
          <p:cNvSpPr>
            <a:spLocks noGrp="1"/>
          </p:cNvSpPr>
          <p:nvPr>
            <p:ph idx="1"/>
          </p:nvPr>
        </p:nvSpPr>
        <p:spPr>
          <a:xfrm>
            <a:off x="228600" y="1752600"/>
            <a:ext cx="8763000" cy="4894942"/>
          </a:xfrm>
        </p:spPr>
        <p:txBody>
          <a:bodyPr>
            <a:noAutofit/>
          </a:bodyPr>
          <a:lstStyle/>
          <a:p>
            <a:pPr marL="0" lvl="1" indent="0">
              <a:buNone/>
            </a:pPr>
            <a:r>
              <a:rPr lang="en-US" sz="2200" b="1" dirty="0" smtClean="0">
                <a:solidFill>
                  <a:schemeClr val="tx1"/>
                </a:solidFill>
              </a:rPr>
              <a:t>The tone, character or climate of a school through</a:t>
            </a:r>
            <a:r>
              <a:rPr lang="en-US" sz="2200" dirty="0" smtClean="0">
                <a:solidFill>
                  <a:schemeClr val="tx1"/>
                </a:solidFill>
              </a:rPr>
              <a:t>:</a:t>
            </a:r>
          </a:p>
          <a:p>
            <a:pPr marL="574675" lvl="1"/>
            <a:r>
              <a:rPr lang="en-US" sz="2200" dirty="0" smtClean="0">
                <a:solidFill>
                  <a:schemeClr val="tx1"/>
                </a:solidFill>
              </a:rPr>
              <a:t>Physical layout of the school. Condition of buildings, classrooms, equipment, bathrooms</a:t>
            </a:r>
          </a:p>
          <a:p>
            <a:pPr marL="574675" lvl="1"/>
            <a:endParaRPr lang="en-US" sz="2200" dirty="0" smtClean="0">
              <a:solidFill>
                <a:schemeClr val="tx1"/>
              </a:solidFill>
            </a:endParaRPr>
          </a:p>
          <a:p>
            <a:pPr marL="574675" lvl="1"/>
            <a:r>
              <a:rPr lang="en-US" sz="2200" dirty="0" smtClean="0">
                <a:solidFill>
                  <a:schemeClr val="tx1"/>
                </a:solidFill>
              </a:rPr>
              <a:t>School routines for keeping order – entering/leaving procedures, lunch privileges, discipline, the “hall pass”</a:t>
            </a:r>
          </a:p>
          <a:p>
            <a:pPr marL="574675" lvl="1">
              <a:buNone/>
            </a:pPr>
            <a:endParaRPr lang="en-US" sz="2200" dirty="0" smtClean="0">
              <a:solidFill>
                <a:schemeClr val="tx1"/>
              </a:solidFill>
            </a:endParaRPr>
          </a:p>
          <a:p>
            <a:pPr marL="574675" lvl="1"/>
            <a:r>
              <a:rPr lang="en-US" sz="2200" dirty="0">
                <a:solidFill>
                  <a:schemeClr val="tx1"/>
                </a:solidFill>
              </a:rPr>
              <a:t>G</a:t>
            </a:r>
            <a:r>
              <a:rPr lang="en-US" sz="2200" dirty="0" smtClean="0">
                <a:solidFill>
                  <a:schemeClr val="tx1"/>
                </a:solidFill>
              </a:rPr>
              <a:t>rouping students for instruction – ability grouping (honors, AP, regular, remedial) and the quality of assignments</a:t>
            </a:r>
          </a:p>
          <a:p>
            <a:pPr marL="574675" lvl="1"/>
            <a:endParaRPr lang="en-US" sz="2200" dirty="0" smtClean="0">
              <a:solidFill>
                <a:schemeClr val="tx1"/>
              </a:solidFill>
            </a:endParaRPr>
          </a:p>
          <a:p>
            <a:pPr marL="574675" lvl="1"/>
            <a:r>
              <a:rPr lang="en-US" sz="2200" dirty="0" smtClean="0">
                <a:solidFill>
                  <a:schemeClr val="tx1"/>
                </a:solidFill>
              </a:rPr>
              <a:t>Expectations of students – available programs and resources, curriculum, teaching, relationships with school adults, views of students, wall decorations</a:t>
            </a:r>
          </a:p>
          <a:p>
            <a:pPr marL="114300" indent="0">
              <a:buNone/>
            </a:pPr>
            <a:endParaRPr lang="en-US" b="1" dirty="0" smtClean="0">
              <a:solidFill>
                <a:schemeClr val="tx1"/>
              </a:solidFill>
            </a:endParaRPr>
          </a:p>
          <a:p>
            <a:pPr marL="411480" lvl="1" indent="0">
              <a:buNone/>
            </a:pPr>
            <a:endParaRPr lang="en-US" sz="2200" b="1" dirty="0" smtClean="0">
              <a:solidFill>
                <a:schemeClr val="tx1"/>
              </a:solidFill>
            </a:endParaRPr>
          </a:p>
        </p:txBody>
      </p:sp>
    </p:spTree>
    <p:extLst>
      <p:ext uri="{BB962C8B-B14F-4D97-AF65-F5344CB8AC3E}">
        <p14:creationId xmlns:p14="http://schemas.microsoft.com/office/powerpoint/2010/main" val="210020409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dirty="0" smtClean="0">
                <a:solidFill>
                  <a:schemeClr val="tx1"/>
                </a:solidFill>
              </a:rPr>
              <a:t>Culture of schooling in the U.S. </a:t>
            </a:r>
            <a:endParaRPr lang="en-US" dirty="0">
              <a:solidFill>
                <a:schemeClr val="tx1"/>
              </a:solidFill>
            </a:endParaRPr>
          </a:p>
        </p:txBody>
      </p:sp>
      <p:sp>
        <p:nvSpPr>
          <p:cNvPr id="2" name="Content Placeholder 1"/>
          <p:cNvSpPr>
            <a:spLocks noGrp="1"/>
          </p:cNvSpPr>
          <p:nvPr>
            <p:ph idx="1"/>
          </p:nvPr>
        </p:nvSpPr>
        <p:spPr>
          <a:xfrm>
            <a:off x="304800" y="1676400"/>
            <a:ext cx="8382000" cy="4971142"/>
          </a:xfrm>
        </p:spPr>
        <p:txBody>
          <a:bodyPr>
            <a:noAutofit/>
          </a:bodyPr>
          <a:lstStyle/>
          <a:p>
            <a:pPr marL="114300" indent="0">
              <a:buNone/>
            </a:pPr>
            <a:r>
              <a:rPr lang="en-US" sz="2700" dirty="0" smtClean="0">
                <a:solidFill>
                  <a:schemeClr val="tx1"/>
                </a:solidFill>
              </a:rPr>
              <a:t>Guiding cultural assumptions of many US schools:</a:t>
            </a:r>
          </a:p>
          <a:p>
            <a:endParaRPr lang="en-US" sz="2700" dirty="0" smtClean="0">
              <a:solidFill>
                <a:schemeClr val="tx1"/>
              </a:solidFill>
            </a:endParaRPr>
          </a:p>
          <a:p>
            <a:pPr marL="809625" lvl="1"/>
            <a:r>
              <a:rPr lang="en-US" sz="2700" dirty="0" smtClean="0">
                <a:solidFill>
                  <a:schemeClr val="tx1"/>
                </a:solidFill>
              </a:rPr>
              <a:t>All students vary in ability. </a:t>
            </a:r>
          </a:p>
          <a:p>
            <a:pPr marL="809625" lvl="1"/>
            <a:endParaRPr lang="en-US" sz="2700" dirty="0" smtClean="0">
              <a:solidFill>
                <a:schemeClr val="tx1"/>
              </a:solidFill>
            </a:endParaRPr>
          </a:p>
          <a:p>
            <a:pPr marL="809625" lvl="1"/>
            <a:r>
              <a:rPr lang="en-US" sz="2700" dirty="0" smtClean="0">
                <a:solidFill>
                  <a:schemeClr val="tx1"/>
                </a:solidFill>
              </a:rPr>
              <a:t>Ability is relatively fixed, unchangeable and can be accurately measured.</a:t>
            </a:r>
          </a:p>
          <a:p>
            <a:pPr marL="809625" lvl="1"/>
            <a:endParaRPr lang="en-US" sz="2700" dirty="0" smtClean="0">
              <a:solidFill>
                <a:schemeClr val="tx1"/>
              </a:solidFill>
            </a:endParaRPr>
          </a:p>
          <a:p>
            <a:pPr marL="809625" lvl="1"/>
            <a:r>
              <a:rPr lang="en-US" sz="2700" dirty="0" smtClean="0">
                <a:solidFill>
                  <a:schemeClr val="tx1"/>
                </a:solidFill>
              </a:rPr>
              <a:t>There is a hierarchy of skills to be learned in content areas, in a set order.</a:t>
            </a:r>
          </a:p>
          <a:p>
            <a:pPr marL="411480" lvl="1" indent="0">
              <a:buNone/>
            </a:pPr>
            <a:endParaRPr lang="en-US" sz="2200" b="1" dirty="0" smtClean="0">
              <a:solidFill>
                <a:schemeClr val="tx1"/>
              </a:solidFill>
            </a:endParaRPr>
          </a:p>
        </p:txBody>
      </p:sp>
    </p:spTree>
    <p:extLst>
      <p:ext uri="{BB962C8B-B14F-4D97-AF65-F5344CB8AC3E}">
        <p14:creationId xmlns:p14="http://schemas.microsoft.com/office/powerpoint/2010/main" val="33868844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solidFill>
                  <a:schemeClr val="tx1"/>
                </a:solidFill>
              </a:rPr>
              <a:t>Impact of school culture on students</a:t>
            </a:r>
            <a:endParaRPr lang="en-US" dirty="0">
              <a:solidFill>
                <a:schemeClr val="tx1"/>
              </a:solidFill>
            </a:endParaRPr>
          </a:p>
        </p:txBody>
      </p:sp>
      <p:sp>
        <p:nvSpPr>
          <p:cNvPr id="3" name="Content Placeholder 2"/>
          <p:cNvSpPr>
            <a:spLocks noGrp="1"/>
          </p:cNvSpPr>
          <p:nvPr>
            <p:ph idx="1"/>
          </p:nvPr>
        </p:nvSpPr>
        <p:spPr>
          <a:xfrm>
            <a:off x="338205" y="1752600"/>
            <a:ext cx="8458200" cy="4602163"/>
          </a:xfrm>
        </p:spPr>
        <p:txBody>
          <a:bodyPr/>
          <a:lstStyle/>
          <a:p>
            <a:pPr marL="114300" indent="0">
              <a:buNone/>
            </a:pPr>
            <a:r>
              <a:rPr lang="en-US" sz="2800" b="1" dirty="0" smtClean="0">
                <a:solidFill>
                  <a:schemeClr val="tx1"/>
                </a:solidFill>
              </a:rPr>
              <a:t>Think about your own schools: </a:t>
            </a:r>
          </a:p>
          <a:p>
            <a:pPr marL="114300" indent="0">
              <a:buNone/>
            </a:pPr>
            <a:endParaRPr lang="en-US" sz="2800" b="1" dirty="0" smtClean="0"/>
          </a:p>
          <a:p>
            <a:r>
              <a:rPr lang="en-US" sz="2800" b="1" dirty="0" smtClean="0">
                <a:solidFill>
                  <a:schemeClr val="tx1"/>
                </a:solidFill>
              </a:rPr>
              <a:t>How might school culture impact students’ experiences in school?</a:t>
            </a:r>
          </a:p>
          <a:p>
            <a:endParaRPr lang="en-US" sz="2800" b="1" dirty="0"/>
          </a:p>
          <a:p>
            <a:r>
              <a:rPr lang="en-US" sz="2800" dirty="0" smtClean="0">
                <a:solidFill>
                  <a:schemeClr val="tx1"/>
                </a:solidFill>
              </a:rPr>
              <a:t>For example, their opinions about education, their participation in school and in the classroom, their learning and achievement?</a:t>
            </a:r>
          </a:p>
          <a:p>
            <a:endParaRPr lang="en-US" sz="2800" b="1" dirty="0"/>
          </a:p>
          <a:p>
            <a:endParaRPr lang="en-US" dirty="0"/>
          </a:p>
        </p:txBody>
      </p:sp>
    </p:spTree>
    <p:extLst>
      <p:ext uri="{BB962C8B-B14F-4D97-AF65-F5344CB8AC3E}">
        <p14:creationId xmlns:p14="http://schemas.microsoft.com/office/powerpoint/2010/main" val="9784247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Beliefs about STUDENTS</a:t>
            </a:r>
            <a:endParaRPr lang="en-US" b="1" dirty="0">
              <a:solidFill>
                <a:schemeClr val="tx1"/>
              </a:solidFill>
            </a:endParaRPr>
          </a:p>
        </p:txBody>
      </p:sp>
      <p:sp>
        <p:nvSpPr>
          <p:cNvPr id="3" name="Content Placeholder 2"/>
          <p:cNvSpPr>
            <a:spLocks noGrp="1"/>
          </p:cNvSpPr>
          <p:nvPr>
            <p:ph idx="1"/>
          </p:nvPr>
        </p:nvSpPr>
        <p:spPr>
          <a:xfrm>
            <a:off x="338205" y="1981200"/>
            <a:ext cx="8458200" cy="4373563"/>
          </a:xfrm>
        </p:spPr>
        <p:txBody>
          <a:bodyPr/>
          <a:lstStyle/>
          <a:p>
            <a:pPr marL="114300" indent="0">
              <a:buNone/>
            </a:pPr>
            <a:r>
              <a:rPr lang="en-US" sz="2800" b="1" dirty="0">
                <a:solidFill>
                  <a:schemeClr val="tx1"/>
                </a:solidFill>
              </a:rPr>
              <a:t>Consider ideas about being </a:t>
            </a:r>
            <a:r>
              <a:rPr lang="en-US" sz="2800" b="1" dirty="0" smtClean="0">
                <a:solidFill>
                  <a:schemeClr val="tx1"/>
                </a:solidFill>
              </a:rPr>
              <a:t>“normal” </a:t>
            </a:r>
            <a:endParaRPr lang="en-US" sz="2800" b="1" dirty="0">
              <a:solidFill>
                <a:schemeClr val="tx1"/>
              </a:solidFill>
            </a:endParaRPr>
          </a:p>
          <a:p>
            <a:pPr marL="114300" indent="0">
              <a:buNone/>
            </a:pPr>
            <a:endParaRPr lang="en-US" sz="2800" b="1" dirty="0" smtClean="0">
              <a:solidFill>
                <a:schemeClr val="tx1"/>
              </a:solidFill>
            </a:endParaRPr>
          </a:p>
          <a:p>
            <a:r>
              <a:rPr lang="en-US" sz="2800" dirty="0" smtClean="0">
                <a:solidFill>
                  <a:schemeClr val="tx1"/>
                </a:solidFill>
              </a:rPr>
              <a:t>How did your schools define what it means to be a “normal” student? </a:t>
            </a:r>
          </a:p>
          <a:p>
            <a:endParaRPr lang="en-US" sz="2800" dirty="0">
              <a:solidFill>
                <a:schemeClr val="tx1"/>
              </a:solidFill>
            </a:endParaRPr>
          </a:p>
          <a:p>
            <a:r>
              <a:rPr lang="en-US" sz="2800" dirty="0" smtClean="0">
                <a:solidFill>
                  <a:schemeClr val="tx1"/>
                </a:solidFill>
              </a:rPr>
              <a:t>What cultural beliefs are underlying those definitions?</a:t>
            </a:r>
            <a:endParaRPr lang="en-US" sz="2800" dirty="0">
              <a:solidFill>
                <a:schemeClr val="tx1"/>
              </a:solidFill>
            </a:endParaRPr>
          </a:p>
          <a:p>
            <a:endParaRPr lang="en-US" dirty="0"/>
          </a:p>
        </p:txBody>
      </p:sp>
    </p:spTree>
    <p:extLst>
      <p:ext uri="{BB962C8B-B14F-4D97-AF65-F5344CB8AC3E}">
        <p14:creationId xmlns:p14="http://schemas.microsoft.com/office/powerpoint/2010/main" val="167510169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Beliefs about STUDENTS</a:t>
            </a:r>
            <a:endParaRPr lang="en-US" b="1" dirty="0">
              <a:solidFill>
                <a:schemeClr val="tx1"/>
              </a:solidFill>
            </a:endParaRPr>
          </a:p>
        </p:txBody>
      </p:sp>
      <p:sp>
        <p:nvSpPr>
          <p:cNvPr id="3" name="Content Placeholder 2"/>
          <p:cNvSpPr>
            <a:spLocks noGrp="1"/>
          </p:cNvSpPr>
          <p:nvPr>
            <p:ph idx="1"/>
          </p:nvPr>
        </p:nvSpPr>
        <p:spPr>
          <a:xfrm>
            <a:off x="338205" y="1981200"/>
            <a:ext cx="8458200" cy="4373563"/>
          </a:xfrm>
        </p:spPr>
        <p:txBody>
          <a:bodyPr/>
          <a:lstStyle/>
          <a:p>
            <a:pPr marL="114300" indent="0">
              <a:buNone/>
            </a:pPr>
            <a:r>
              <a:rPr lang="en-US" sz="2800" b="1" dirty="0">
                <a:solidFill>
                  <a:schemeClr val="tx1"/>
                </a:solidFill>
              </a:rPr>
              <a:t>Consider ideas about being </a:t>
            </a:r>
            <a:r>
              <a:rPr lang="en-US" sz="2800" b="1" dirty="0" smtClean="0">
                <a:solidFill>
                  <a:schemeClr val="tx1"/>
                </a:solidFill>
              </a:rPr>
              <a:t>“smart” </a:t>
            </a:r>
            <a:endParaRPr lang="en-US" sz="2800" b="1" dirty="0">
              <a:solidFill>
                <a:schemeClr val="tx1"/>
              </a:solidFill>
            </a:endParaRPr>
          </a:p>
          <a:p>
            <a:pPr marL="114300" indent="0">
              <a:buNone/>
            </a:pPr>
            <a:endParaRPr lang="en-US" sz="2800" b="1" dirty="0" smtClean="0">
              <a:solidFill>
                <a:schemeClr val="tx1"/>
              </a:solidFill>
            </a:endParaRPr>
          </a:p>
          <a:p>
            <a:r>
              <a:rPr lang="en-US" sz="2800" dirty="0" smtClean="0">
                <a:solidFill>
                  <a:schemeClr val="tx1"/>
                </a:solidFill>
              </a:rPr>
              <a:t>How did your schools define what it means to be a smart student? </a:t>
            </a:r>
          </a:p>
          <a:p>
            <a:endParaRPr lang="en-US" sz="2800" dirty="0">
              <a:solidFill>
                <a:schemeClr val="tx1"/>
              </a:solidFill>
            </a:endParaRPr>
          </a:p>
          <a:p>
            <a:r>
              <a:rPr lang="en-US" sz="2800" dirty="0" smtClean="0">
                <a:solidFill>
                  <a:schemeClr val="tx1"/>
                </a:solidFill>
              </a:rPr>
              <a:t>What cultural beliefs are underlying those definitions?</a:t>
            </a:r>
            <a:endParaRPr lang="en-US" sz="2800" dirty="0">
              <a:solidFill>
                <a:schemeClr val="tx1"/>
              </a:solidFill>
            </a:endParaRPr>
          </a:p>
          <a:p>
            <a:endParaRPr lang="en-US" dirty="0"/>
          </a:p>
        </p:txBody>
      </p:sp>
    </p:spTree>
    <p:extLst>
      <p:ext uri="{BB962C8B-B14F-4D97-AF65-F5344CB8AC3E}">
        <p14:creationId xmlns:p14="http://schemas.microsoft.com/office/powerpoint/2010/main" val="13307444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Beliefs about STUDENTS</a:t>
            </a:r>
            <a:endParaRPr lang="en-US" b="1" dirty="0">
              <a:solidFill>
                <a:schemeClr val="tx1"/>
              </a:solidFill>
            </a:endParaRPr>
          </a:p>
        </p:txBody>
      </p:sp>
      <p:sp>
        <p:nvSpPr>
          <p:cNvPr id="3" name="Content Placeholder 2"/>
          <p:cNvSpPr>
            <a:spLocks noGrp="1"/>
          </p:cNvSpPr>
          <p:nvPr>
            <p:ph idx="1"/>
          </p:nvPr>
        </p:nvSpPr>
        <p:spPr>
          <a:xfrm>
            <a:off x="338205" y="1981200"/>
            <a:ext cx="8458200" cy="4373563"/>
          </a:xfrm>
        </p:spPr>
        <p:txBody>
          <a:bodyPr/>
          <a:lstStyle/>
          <a:p>
            <a:pPr marL="114300" indent="0">
              <a:buNone/>
            </a:pPr>
            <a:endParaRPr lang="en-US" sz="2800" b="1" dirty="0" smtClean="0"/>
          </a:p>
          <a:p>
            <a:r>
              <a:rPr lang="en-US" sz="2800" dirty="0" smtClean="0">
                <a:solidFill>
                  <a:schemeClr val="tx1"/>
                </a:solidFill>
              </a:rPr>
              <a:t>In your schools, when a student was considered to be a </a:t>
            </a:r>
            <a:r>
              <a:rPr lang="en-US" sz="2800" b="1" dirty="0" smtClean="0">
                <a:solidFill>
                  <a:schemeClr val="tx1"/>
                </a:solidFill>
              </a:rPr>
              <a:t>“bad” student</a:t>
            </a:r>
            <a:r>
              <a:rPr lang="en-US" sz="2800" dirty="0" smtClean="0">
                <a:solidFill>
                  <a:schemeClr val="tx1"/>
                </a:solidFill>
              </a:rPr>
              <a:t>, what did  that mean?</a:t>
            </a:r>
          </a:p>
          <a:p>
            <a:endParaRPr lang="en-US" sz="2800" dirty="0">
              <a:solidFill>
                <a:schemeClr val="tx1"/>
              </a:solidFill>
            </a:endParaRPr>
          </a:p>
          <a:p>
            <a:r>
              <a:rPr lang="en-US" sz="2800" dirty="0" smtClean="0">
                <a:solidFill>
                  <a:schemeClr val="tx1"/>
                </a:solidFill>
              </a:rPr>
              <a:t>What cultural beliefs are underlying those definitions?</a:t>
            </a:r>
            <a:endParaRPr lang="en-US" sz="2800" dirty="0">
              <a:solidFill>
                <a:schemeClr val="tx1"/>
              </a:solidFill>
            </a:endParaRPr>
          </a:p>
          <a:p>
            <a:endParaRPr lang="en-US" dirty="0"/>
          </a:p>
        </p:txBody>
      </p:sp>
    </p:spTree>
    <p:extLst>
      <p:ext uri="{BB962C8B-B14F-4D97-AF65-F5344CB8AC3E}">
        <p14:creationId xmlns:p14="http://schemas.microsoft.com/office/powerpoint/2010/main" val="234813196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solidFill>
                  <a:schemeClr val="tx1"/>
                </a:solidFill>
              </a:rPr>
              <a:t>Beliefs about STUDENTS</a:t>
            </a:r>
            <a:endParaRPr lang="en-US" b="1" dirty="0">
              <a:solidFill>
                <a:schemeClr val="tx1"/>
              </a:solidFill>
            </a:endParaRPr>
          </a:p>
        </p:txBody>
      </p:sp>
      <p:sp>
        <p:nvSpPr>
          <p:cNvPr id="3" name="Content Placeholder 2"/>
          <p:cNvSpPr>
            <a:spLocks noGrp="1"/>
          </p:cNvSpPr>
          <p:nvPr>
            <p:ph idx="1"/>
          </p:nvPr>
        </p:nvSpPr>
        <p:spPr>
          <a:xfrm>
            <a:off x="338205" y="1752600"/>
            <a:ext cx="8458200" cy="4602163"/>
          </a:xfrm>
        </p:spPr>
        <p:txBody>
          <a:bodyPr/>
          <a:lstStyle/>
          <a:p>
            <a:pPr marL="114300" indent="0">
              <a:buNone/>
            </a:pPr>
            <a:endParaRPr lang="en-US" sz="2800" b="1" dirty="0" smtClean="0"/>
          </a:p>
          <a:p>
            <a:r>
              <a:rPr lang="en-US" sz="2800" dirty="0" smtClean="0">
                <a:solidFill>
                  <a:schemeClr val="tx1"/>
                </a:solidFill>
              </a:rPr>
              <a:t>In your schools, </a:t>
            </a:r>
            <a:r>
              <a:rPr lang="en-US" sz="2800" b="1" dirty="0" smtClean="0">
                <a:solidFill>
                  <a:schemeClr val="tx1"/>
                </a:solidFill>
              </a:rPr>
              <a:t>when a student struggled academically or failed</a:t>
            </a:r>
            <a:r>
              <a:rPr lang="en-US" sz="2800" dirty="0" smtClean="0">
                <a:solidFill>
                  <a:schemeClr val="tx1"/>
                </a:solidFill>
              </a:rPr>
              <a:t>, how did people explain or talk about that student’s struggles? </a:t>
            </a:r>
          </a:p>
          <a:p>
            <a:endParaRPr lang="en-US" sz="2800" dirty="0">
              <a:solidFill>
                <a:schemeClr val="tx1"/>
              </a:solidFill>
            </a:endParaRPr>
          </a:p>
          <a:p>
            <a:r>
              <a:rPr lang="en-US" sz="2800" dirty="0" smtClean="0">
                <a:solidFill>
                  <a:schemeClr val="tx1"/>
                </a:solidFill>
              </a:rPr>
              <a:t>What cultural beliefs are underlying those definitions?</a:t>
            </a:r>
            <a:endParaRPr lang="en-US" sz="2800" dirty="0">
              <a:solidFill>
                <a:schemeClr val="tx1"/>
              </a:solidFill>
            </a:endParaRPr>
          </a:p>
          <a:p>
            <a:endParaRPr lang="en-US" dirty="0"/>
          </a:p>
        </p:txBody>
      </p:sp>
    </p:spTree>
    <p:extLst>
      <p:ext uri="{BB962C8B-B14F-4D97-AF65-F5344CB8AC3E}">
        <p14:creationId xmlns:p14="http://schemas.microsoft.com/office/powerpoint/2010/main" val="183750120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400" dirty="0" smtClean="0">
                <a:solidFill>
                  <a:schemeClr val="tx1"/>
                </a:solidFill>
              </a:rPr>
              <a:t>reminders</a:t>
            </a:r>
            <a:endParaRPr lang="en-US" sz="4400" dirty="0">
              <a:solidFill>
                <a:schemeClr val="tx1"/>
              </a:solidFill>
            </a:endParaRPr>
          </a:p>
        </p:txBody>
      </p:sp>
      <p:sp>
        <p:nvSpPr>
          <p:cNvPr id="3" name="Content Placeholder 2"/>
          <p:cNvSpPr>
            <a:spLocks noGrp="1"/>
          </p:cNvSpPr>
          <p:nvPr>
            <p:ph idx="1"/>
          </p:nvPr>
        </p:nvSpPr>
        <p:spPr>
          <a:xfrm>
            <a:off x="426128" y="1828800"/>
            <a:ext cx="8260672" cy="4724400"/>
          </a:xfrm>
        </p:spPr>
        <p:txBody>
          <a:bodyPr>
            <a:normAutofit/>
          </a:bodyPr>
          <a:lstStyle/>
          <a:p>
            <a:r>
              <a:rPr lang="en-US" sz="2800" dirty="0">
                <a:solidFill>
                  <a:schemeClr val="tx1"/>
                </a:solidFill>
              </a:rPr>
              <a:t>Self-selection for </a:t>
            </a:r>
            <a:r>
              <a:rPr lang="en-US" sz="2800" u="sng" dirty="0" smtClean="0">
                <a:solidFill>
                  <a:schemeClr val="tx1"/>
                </a:solidFill>
              </a:rPr>
              <a:t>discussion groups during Thursday’s lecture </a:t>
            </a:r>
            <a:r>
              <a:rPr lang="en-US" sz="2800" dirty="0">
                <a:solidFill>
                  <a:schemeClr val="tx1"/>
                </a:solidFill>
              </a:rPr>
              <a:t>– email me the names by </a:t>
            </a:r>
            <a:r>
              <a:rPr lang="en-US" sz="2800" b="1" dirty="0" smtClean="0">
                <a:solidFill>
                  <a:schemeClr val="tx1"/>
                </a:solidFill>
              </a:rPr>
              <a:t>Sunday, January 20</a:t>
            </a:r>
            <a:r>
              <a:rPr lang="en-US" sz="2800" b="1" baseline="30000" dirty="0" smtClean="0">
                <a:solidFill>
                  <a:schemeClr val="tx1"/>
                </a:solidFill>
              </a:rPr>
              <a:t>th</a:t>
            </a:r>
            <a:r>
              <a:rPr lang="en-US" sz="2800" b="1" dirty="0" smtClean="0">
                <a:solidFill>
                  <a:schemeClr val="tx1"/>
                </a:solidFill>
              </a:rPr>
              <a:t>  </a:t>
            </a:r>
            <a:r>
              <a:rPr lang="en-US" sz="2800" dirty="0" smtClean="0">
                <a:solidFill>
                  <a:schemeClr val="tx1"/>
                </a:solidFill>
              </a:rPr>
              <a:t>(not the same as discussion </a:t>
            </a:r>
            <a:r>
              <a:rPr lang="en-US" sz="2800" u="sng" dirty="0" smtClean="0">
                <a:solidFill>
                  <a:schemeClr val="tx1"/>
                </a:solidFill>
              </a:rPr>
              <a:t>section</a:t>
            </a:r>
            <a:r>
              <a:rPr lang="en-US" sz="2800" dirty="0" smtClean="0">
                <a:solidFill>
                  <a:schemeClr val="tx1"/>
                </a:solidFill>
              </a:rPr>
              <a:t>)</a:t>
            </a:r>
          </a:p>
          <a:p>
            <a:endParaRPr lang="en-US" sz="2800" dirty="0" smtClean="0">
              <a:solidFill>
                <a:schemeClr val="tx1"/>
              </a:solidFill>
            </a:endParaRPr>
          </a:p>
          <a:p>
            <a:r>
              <a:rPr lang="en-US" sz="2800" dirty="0" smtClean="0">
                <a:solidFill>
                  <a:schemeClr val="tx1"/>
                </a:solidFill>
              </a:rPr>
              <a:t>Tuesday’s readings – challenging writing style of </a:t>
            </a:r>
            <a:r>
              <a:rPr lang="en-US" sz="2800" dirty="0" err="1" smtClean="0">
                <a:solidFill>
                  <a:schemeClr val="tx1"/>
                </a:solidFill>
              </a:rPr>
              <a:t>Bereiter</a:t>
            </a:r>
            <a:r>
              <a:rPr lang="en-US" sz="2800" dirty="0" smtClean="0">
                <a:solidFill>
                  <a:schemeClr val="tx1"/>
                </a:solidFill>
              </a:rPr>
              <a:t> &amp; Engelmann. Pay attention to the overall main points and evidence they use to back up their argument.</a:t>
            </a:r>
            <a:endParaRPr lang="en-US" sz="2800" dirty="0">
              <a:solidFill>
                <a:schemeClr val="tx1"/>
              </a:solidFill>
            </a:endParaRPr>
          </a:p>
          <a:p>
            <a:endParaRPr lang="en-US" sz="2800" dirty="0">
              <a:solidFill>
                <a:schemeClr val="tx1"/>
              </a:solidFill>
            </a:endParaRPr>
          </a:p>
          <a:p>
            <a:pPr marL="114300" indent="0">
              <a:buNone/>
            </a:pPr>
            <a:endParaRPr lang="en-US" sz="2800" dirty="0" smtClean="0">
              <a:solidFill>
                <a:schemeClr val="tx1"/>
              </a:solidFill>
            </a:endParaRPr>
          </a:p>
          <a:p>
            <a:endParaRPr lang="en-US" dirty="0"/>
          </a:p>
        </p:txBody>
      </p:sp>
    </p:spTree>
    <p:extLst>
      <p:ext uri="{BB962C8B-B14F-4D97-AF65-F5344CB8AC3E}">
        <p14:creationId xmlns:p14="http://schemas.microsoft.com/office/powerpoint/2010/main" val="397451745"/>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othecary">
  <a:themeElements>
    <a:clrScheme name="Apothecary">
      <a:dk1>
        <a:sysClr val="windowText" lastClr="000000"/>
      </a:dk1>
      <a:lt1>
        <a:sysClr val="window" lastClr="FFFFFF"/>
      </a:lt1>
      <a:dk2>
        <a:srgbClr val="564B3C"/>
      </a:dk2>
      <a:lt2>
        <a:srgbClr val="ECEDD1"/>
      </a:lt2>
      <a:accent1>
        <a:srgbClr val="93A299"/>
      </a:accent1>
      <a:accent2>
        <a:srgbClr val="CF543F"/>
      </a:accent2>
      <a:accent3>
        <a:srgbClr val="B5AE53"/>
      </a:accent3>
      <a:accent4>
        <a:srgbClr val="848058"/>
      </a:accent4>
      <a:accent5>
        <a:srgbClr val="E8B54D"/>
      </a:accent5>
      <a:accent6>
        <a:srgbClr val="786C71"/>
      </a:accent6>
      <a:hlink>
        <a:srgbClr val="CCCC00"/>
      </a:hlink>
      <a:folHlink>
        <a:srgbClr val="B2B2B2"/>
      </a:folHlink>
    </a:clrScheme>
    <a:fontScheme name="Apothecary">
      <a:majorFont>
        <a:latin typeface="Book Antiqua"/>
        <a:ea typeface=""/>
        <a:cs typeface=""/>
        <a:font script="Jpan" typeface="HGS明朝B"/>
        <a:font script="Hang" typeface="HY견명조"/>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ＭＳ ゴシック"/>
        <a:font script="Hang" typeface="HY견명조"/>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pothecary">
      <a:fillStyleLst>
        <a:solidFill>
          <a:schemeClr val="phClr"/>
        </a:solidFill>
        <a:gradFill rotWithShape="1">
          <a:gsLst>
            <a:gs pos="0">
              <a:schemeClr val="phClr">
                <a:tint val="1000"/>
                <a:satMod val="100000"/>
              </a:schemeClr>
            </a:gs>
            <a:gs pos="68000">
              <a:schemeClr val="phClr">
                <a:tint val="77000"/>
                <a:satMod val="100000"/>
              </a:schemeClr>
            </a:gs>
            <a:gs pos="81000">
              <a:schemeClr val="phClr">
                <a:tint val="79000"/>
                <a:satMod val="100000"/>
              </a:schemeClr>
            </a:gs>
            <a:gs pos="86000">
              <a:schemeClr val="phClr">
                <a:tint val="73000"/>
                <a:satMod val="100000"/>
              </a:schemeClr>
            </a:gs>
            <a:gs pos="100000">
              <a:schemeClr val="phClr">
                <a:tint val="35000"/>
                <a:satMod val="100000"/>
              </a:schemeClr>
            </a:gs>
          </a:gsLst>
          <a:lin ang="5400000" scaled="0"/>
        </a:gradFill>
        <a:gradFill rotWithShape="1">
          <a:gsLst>
            <a:gs pos="0">
              <a:schemeClr val="phClr">
                <a:tint val="73000"/>
                <a:shade val="100000"/>
                <a:satMod val="150000"/>
              </a:schemeClr>
            </a:gs>
            <a:gs pos="25000">
              <a:schemeClr val="phClr">
                <a:tint val="96000"/>
                <a:shade val="80000"/>
                <a:satMod val="105000"/>
              </a:schemeClr>
            </a:gs>
            <a:gs pos="38000">
              <a:schemeClr val="phClr">
                <a:tint val="96000"/>
                <a:shade val="59000"/>
                <a:satMod val="120000"/>
              </a:schemeClr>
            </a:gs>
            <a:gs pos="55000">
              <a:schemeClr val="phClr">
                <a:tint val="100000"/>
                <a:shade val="57000"/>
                <a:satMod val="120000"/>
              </a:schemeClr>
            </a:gs>
            <a:gs pos="80000">
              <a:schemeClr val="phClr">
                <a:tint val="100000"/>
                <a:shade val="56000"/>
                <a:satMod val="145000"/>
              </a:schemeClr>
            </a:gs>
            <a:gs pos="88000">
              <a:schemeClr val="phClr">
                <a:tint val="100000"/>
                <a:shade val="63000"/>
                <a:satMod val="160000"/>
              </a:schemeClr>
            </a:gs>
            <a:gs pos="100000">
              <a:schemeClr val="phClr">
                <a:tint val="99000"/>
                <a:shade val="100000"/>
                <a:satMod val="155000"/>
              </a:schemeClr>
            </a:gs>
          </a:gsLst>
          <a:lin ang="54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scene3d>
            <a:camera prst="orthographicFront">
              <a:rot lat="0" lon="0" rev="0"/>
            </a:camera>
            <a:lightRig rig="glow" dir="tl">
              <a:rot lat="0" lon="0" rev="1800000"/>
            </a:lightRig>
          </a:scene3d>
          <a:sp3d contourW="10160" prstMaterial="dkEdge">
            <a:bevelT w="0" h="0" prst="angle"/>
            <a:contourClr>
              <a:schemeClr val="phClr">
                <a:shade val="30000"/>
                <a:satMod val="150000"/>
              </a:schemeClr>
            </a:contourClr>
          </a:sp3d>
        </a:effectStyle>
        <a:effectStyle>
          <a:effectLst>
            <a:glow rad="50800">
              <a:schemeClr val="phClr">
                <a:tint val="68000"/>
                <a:shade val="93000"/>
                <a:alpha val="37000"/>
                <a:satMod val="250000"/>
              </a:schemeClr>
            </a:glow>
          </a:effectLst>
          <a:scene3d>
            <a:camera prst="orthographicFront">
              <a:rot lat="0" lon="0" rev="0"/>
            </a:camera>
            <a:lightRig rig="glow" dir="t">
              <a:rot lat="0" lon="0" rev="1800000"/>
            </a:lightRig>
          </a:scene3d>
          <a:sp3d contourW="10160" prstMaterial="dkEdge">
            <a:bevelT w="20320" h="19050" prst="angle"/>
            <a:contourClr>
              <a:schemeClr val="phClr">
                <a:shade val="30000"/>
                <a:satMod val="150000"/>
              </a:schemeClr>
            </a:contourClr>
          </a:sp3d>
        </a:effectStyle>
      </a:effectStyleLst>
      <a:bgFillStyleLst>
        <a:solidFill>
          <a:schemeClr val="phClr"/>
        </a:solidFill>
        <a:solidFill>
          <a:schemeClr val="phClr">
            <a:tint val="93000"/>
            <a:satMod val="140000"/>
          </a:schemeClr>
        </a:solidFill>
        <a:blipFill rotWithShape="1">
          <a:blip xmlns:r="http://schemas.openxmlformats.org/officeDocument/2006/relationships" r:embed="rId1">
            <a:duotone>
              <a:schemeClr val="phClr">
                <a:tint val="70000"/>
                <a:satMod val="170000"/>
              </a:schemeClr>
              <a:schemeClr val="phClr">
                <a:shade val="70000"/>
                <a:satMod val="13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Apothecary</Template>
  <TotalTime>5976</TotalTime>
  <Words>1475</Words>
  <Application>Microsoft Office PowerPoint</Application>
  <PresentationFormat>On-screen Show (4:3)</PresentationFormat>
  <Paragraphs>233</Paragraphs>
  <Slides>29</Slides>
  <Notes>29</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29</vt:i4>
      </vt:variant>
    </vt:vector>
  </HeadingPairs>
  <TitlesOfParts>
    <vt:vector size="36" baseType="lpstr">
      <vt:lpstr>Arial</vt:lpstr>
      <vt:lpstr>Baveuse</vt:lpstr>
      <vt:lpstr>Book Antiqua</vt:lpstr>
      <vt:lpstr>Calibri</vt:lpstr>
      <vt:lpstr>Century Gothic</vt:lpstr>
      <vt:lpstr>Apothecary</vt:lpstr>
      <vt:lpstr>Document</vt:lpstr>
      <vt:lpstr>EDS/SOC 117 Week 2, Thursday</vt:lpstr>
      <vt:lpstr>Recap from tuesday</vt:lpstr>
      <vt:lpstr> Longstanding Conversation in Social Science: What Determines Our success or failure?</vt:lpstr>
      <vt:lpstr>View #1: Schools as provider of equal opportunity</vt:lpstr>
      <vt:lpstr> View #2: Schools reproduce social inequalities (Economic model)</vt:lpstr>
      <vt:lpstr>HOW SCHOOLS RESPOND TO STUDENTS’ BACKGROUNDS</vt:lpstr>
      <vt:lpstr>Case study: Linda Howard</vt:lpstr>
      <vt:lpstr>Case study: rich miller</vt:lpstr>
      <vt:lpstr>Case study: Vanessa Mattison</vt:lpstr>
      <vt:lpstr>What Determines Success? </vt:lpstr>
      <vt:lpstr>What Has Influenced Your Pathway to College?</vt:lpstr>
      <vt:lpstr>What is culture?</vt:lpstr>
      <vt:lpstr>NIETO READING ON CULTURE</vt:lpstr>
      <vt:lpstr>NIETO READING ON CULTURE</vt:lpstr>
      <vt:lpstr>NIETO READING ON CULTURE</vt:lpstr>
      <vt:lpstr>Culturally Mediating Factors</vt:lpstr>
      <vt:lpstr>culture and poverty</vt:lpstr>
      <vt:lpstr>M. Small, et. al., “Reconsidering culture and poverty”</vt:lpstr>
      <vt:lpstr>M. Small, et. al., “Reconsidering culture and poverty”</vt:lpstr>
      <vt:lpstr>M. Small, et. al., “Reconsidering culture and poverty”</vt:lpstr>
      <vt:lpstr>How do we access knowledge about culture? </vt:lpstr>
      <vt:lpstr>Schools have a distinct Culture </vt:lpstr>
      <vt:lpstr>Culture of schooling in the U.S. </vt:lpstr>
      <vt:lpstr>Impact of school culture on students</vt:lpstr>
      <vt:lpstr>Beliefs about STUDENTS</vt:lpstr>
      <vt:lpstr>Beliefs about STUDENTS</vt:lpstr>
      <vt:lpstr>Beliefs about STUDENTS</vt:lpstr>
      <vt:lpstr>Beliefs about STUDENTS</vt:lpstr>
      <vt:lpstr>reminders</vt:lpstr>
    </vt:vector>
  </TitlesOfParts>
  <Company>UCSD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EDS/Soc 117</dc:title>
  <dc:creator>Amanda Datnow</dc:creator>
  <cp:lastModifiedBy>HP</cp:lastModifiedBy>
  <cp:revision>220</cp:revision>
  <dcterms:created xsi:type="dcterms:W3CDTF">2013-03-25T23:09:16Z</dcterms:created>
  <dcterms:modified xsi:type="dcterms:W3CDTF">2019-01-22T16:10:34Z</dcterms:modified>
</cp:coreProperties>
</file>